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3" r:id="rId2"/>
    <p:sldMasterId id="2147483682" r:id="rId3"/>
    <p:sldMasterId id="2147483717" r:id="rId4"/>
    <p:sldMasterId id="2147483756" r:id="rId5"/>
  </p:sldMasterIdLst>
  <p:notesMasterIdLst>
    <p:notesMasterId r:id="rId37"/>
  </p:notesMasterIdLst>
  <p:sldIdLst>
    <p:sldId id="394" r:id="rId6"/>
    <p:sldId id="316" r:id="rId7"/>
    <p:sldId id="363" r:id="rId8"/>
    <p:sldId id="364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82" r:id="rId19"/>
    <p:sldId id="383" r:id="rId20"/>
    <p:sldId id="385" r:id="rId21"/>
    <p:sldId id="390" r:id="rId22"/>
    <p:sldId id="386" r:id="rId23"/>
    <p:sldId id="384" r:id="rId24"/>
    <p:sldId id="387" r:id="rId25"/>
    <p:sldId id="391" r:id="rId26"/>
    <p:sldId id="388" r:id="rId27"/>
    <p:sldId id="389" r:id="rId28"/>
    <p:sldId id="378" r:id="rId29"/>
    <p:sldId id="379" r:id="rId30"/>
    <p:sldId id="380" r:id="rId31"/>
    <p:sldId id="381" r:id="rId32"/>
    <p:sldId id="392" r:id="rId33"/>
    <p:sldId id="366" r:id="rId34"/>
    <p:sldId id="393" r:id="rId35"/>
    <p:sldId id="362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  <a:srgbClr val="A0D700"/>
    <a:srgbClr val="E7F5F1"/>
    <a:srgbClr val="00C8AA"/>
    <a:srgbClr val="EF6407"/>
    <a:srgbClr val="00BEFF"/>
    <a:srgbClr val="FF0A96"/>
    <a:srgbClr val="FFFFFF"/>
    <a:srgbClr val="5F5F5F"/>
    <a:srgbClr val="EE6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just format 2 - Dekorfär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llanmörkt format 1 - Dekorfär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4" autoAdjust="0"/>
    <p:restoredTop sz="77980" autoAdjust="0"/>
  </p:normalViewPr>
  <p:slideViewPr>
    <p:cSldViewPr snapToGrid="0">
      <p:cViewPr varScale="1">
        <p:scale>
          <a:sx n="89" d="100"/>
          <a:sy n="89" d="100"/>
        </p:scale>
        <p:origin x="15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6E0AF-89BB-421C-B727-65DF0044F7E3}" type="datetimeFigureOut">
              <a:rPr lang="sv-SE" smtClean="0"/>
              <a:t>2018-11-12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4AC92-BDE8-4713-97C7-FE39A6C39D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942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Först några minuter om Lundalogik.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57798-C9C3-437B-B0CE-39AA26C1D32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962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2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Make sure to </a:t>
            </a:r>
            <a:r>
              <a:rPr lang="sv-SE" dirty="0" err="1"/>
              <a:t>gather</a:t>
            </a:r>
            <a:r>
              <a:rPr lang="sv-SE" dirty="0"/>
              <a:t> the </a:t>
            </a:r>
            <a:r>
              <a:rPr lang="sv-SE" dirty="0" err="1"/>
              <a:t>expectations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</a:t>
            </a:r>
            <a:r>
              <a:rPr lang="sv-SE" baseline="0" dirty="0"/>
              <a:t> </a:t>
            </a:r>
            <a:r>
              <a:rPr lang="sv-SE" baseline="0" dirty="0" err="1"/>
              <a:t>course</a:t>
            </a:r>
            <a:r>
              <a:rPr lang="sv-SE" baseline="0" dirty="0"/>
              <a:t> from the </a:t>
            </a:r>
            <a:r>
              <a:rPr lang="sv-SE" baseline="0" dirty="0" err="1"/>
              <a:t>participants</a:t>
            </a:r>
            <a:r>
              <a:rPr lang="sv-SE" baseline="0" dirty="0"/>
              <a:t>. </a:t>
            </a:r>
          </a:p>
          <a:p>
            <a:r>
              <a:rPr lang="sv-SE" baseline="0" dirty="0"/>
              <a:t>Be </a:t>
            </a:r>
            <a:r>
              <a:rPr lang="sv-SE" baseline="0" dirty="0" err="1"/>
              <a:t>clear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which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these</a:t>
            </a:r>
            <a:r>
              <a:rPr lang="sv-SE" baseline="0" dirty="0"/>
              <a:t> </a:t>
            </a:r>
            <a:r>
              <a:rPr lang="sv-SE" baseline="0" dirty="0" err="1"/>
              <a:t>you</a:t>
            </a:r>
            <a:r>
              <a:rPr lang="sv-SE" baseline="0" dirty="0"/>
              <a:t> </a:t>
            </a:r>
            <a:r>
              <a:rPr lang="sv-SE" baseline="0" dirty="0" err="1"/>
              <a:t>hopefully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</a:t>
            </a:r>
            <a:r>
              <a:rPr lang="sv-SE" baseline="0" dirty="0" err="1"/>
              <a:t>fulfil</a:t>
            </a:r>
            <a:r>
              <a:rPr lang="sv-SE" baseline="0" dirty="0"/>
              <a:t>, and </a:t>
            </a:r>
            <a:r>
              <a:rPr lang="sv-SE" baseline="0" dirty="0" err="1"/>
              <a:t>if</a:t>
            </a:r>
            <a:r>
              <a:rPr lang="sv-SE" baseline="0" dirty="0"/>
              <a:t> </a:t>
            </a:r>
            <a:r>
              <a:rPr lang="sv-SE" baseline="0" dirty="0" err="1"/>
              <a:t>any</a:t>
            </a:r>
            <a:r>
              <a:rPr lang="sv-SE" baseline="0" dirty="0"/>
              <a:t>, </a:t>
            </a:r>
            <a:r>
              <a:rPr lang="sv-SE" baseline="0" dirty="0" err="1"/>
              <a:t>also</a:t>
            </a:r>
            <a:r>
              <a:rPr lang="sv-SE" baseline="0" dirty="0"/>
              <a:t> </a:t>
            </a:r>
            <a:r>
              <a:rPr lang="sv-SE" baseline="0" dirty="0" err="1"/>
              <a:t>point</a:t>
            </a:r>
            <a:r>
              <a:rPr lang="sv-SE" baseline="0" dirty="0"/>
              <a:t> </a:t>
            </a:r>
            <a:r>
              <a:rPr lang="sv-SE" baseline="0" dirty="0" err="1"/>
              <a:t>out</a:t>
            </a:r>
            <a:r>
              <a:rPr lang="sv-SE" baseline="0" dirty="0"/>
              <a:t> </a:t>
            </a:r>
            <a:r>
              <a:rPr lang="sv-SE" baseline="0" dirty="0" err="1"/>
              <a:t>those</a:t>
            </a:r>
            <a:r>
              <a:rPr lang="sv-SE" baseline="0" dirty="0"/>
              <a:t> </a:t>
            </a:r>
            <a:r>
              <a:rPr lang="sv-SE" baseline="0" dirty="0" err="1"/>
              <a:t>that</a:t>
            </a:r>
            <a:r>
              <a:rPr lang="sv-SE" baseline="0" dirty="0"/>
              <a:t> </a:t>
            </a:r>
            <a:r>
              <a:rPr lang="sv-SE" baseline="0" dirty="0" err="1"/>
              <a:t>you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not be </a:t>
            </a:r>
            <a:r>
              <a:rPr lang="sv-SE" baseline="0" dirty="0" err="1"/>
              <a:t>able</a:t>
            </a:r>
            <a:r>
              <a:rPr lang="sv-SE" baseline="0" dirty="0"/>
              <a:t> to cover in </a:t>
            </a:r>
            <a:r>
              <a:rPr lang="sv-SE" baseline="0" dirty="0" err="1"/>
              <a:t>this</a:t>
            </a:r>
            <a:r>
              <a:rPr lang="sv-SE" baseline="0" dirty="0"/>
              <a:t> session.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4AC92-BDE8-4713-97C7-FE39A6C39D2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238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4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3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57798-C9C3-437B-B0CE-39AA26C1D32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68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29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15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</a:t>
            </a:r>
            <a:r>
              <a:rPr lang="sv-SE" baseline="0" dirty="0"/>
              <a:t> har en stor kompetens i att införa system.</a:t>
            </a:r>
          </a:p>
          <a:p>
            <a:endParaRPr lang="sv-SE" baseline="0" dirty="0"/>
          </a:p>
          <a:p>
            <a:r>
              <a:rPr lang="sv-SE" baseline="0" dirty="0"/>
              <a:t>Vi har totalt infört CRM hos mer än 6 000 företag och varje år levererar vi ca 700 nya införanden.</a:t>
            </a:r>
          </a:p>
          <a:p>
            <a:r>
              <a:rPr lang="sv-SE" baseline="0" dirty="0"/>
              <a:t>Vi lär av våra misstag och får chansen att hela tiden förbättra vår metodik.</a:t>
            </a:r>
          </a:p>
          <a:p>
            <a:endParaRPr lang="sv-SE" baseline="0" dirty="0"/>
          </a:p>
          <a:p>
            <a:r>
              <a:rPr lang="sv-SE" baseline="0" dirty="0"/>
              <a:t>Vi har relevanta referenser, många med fokus på sälj, kampanjer och ärendehantering.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F0C7C-5953-448D-A1D2-56BC5F69F4C2}" type="slidenum">
              <a:rPr lang="sv-SE" smtClean="0">
                <a:solidFill>
                  <a:prstClr val="black"/>
                </a:solidFill>
              </a:rPr>
              <a:pPr/>
              <a:t>31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0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9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00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78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00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779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EF64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21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green">
    <p:bg>
      <p:bgPr>
        <a:solidFill>
          <a:srgbClr val="A0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magenta">
    <p:bg>
      <p:bgPr>
        <a:solidFill>
          <a:srgbClr val="FF0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5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turqoise">
    <p:bg>
      <p:bgPr>
        <a:solidFill>
          <a:srgbClr val="00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52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orange">
    <p:bg>
      <p:bgPr>
        <a:solidFill>
          <a:srgbClr val="EF6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03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+blue">
    <p:bg>
      <p:bgPr>
        <a:solidFill>
          <a:srgbClr val="00B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900650" y="3375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00650" y="4609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2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left - text+magenta">
    <p:bg>
      <p:bgPr>
        <a:solidFill>
          <a:srgbClr val="FF0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12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left - text+turqoise">
    <p:bg>
      <p:bgPr>
        <a:solidFill>
          <a:srgbClr val="00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ogo righ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7542"/>
            <a:ext cx="10515600" cy="708315"/>
          </a:xfrm>
        </p:spPr>
        <p:txBody>
          <a:bodyPr anchor="t" anchorCtr="0"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64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left - text+orange">
    <p:bg>
      <p:bgPr>
        <a:solidFill>
          <a:srgbClr val="EF6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4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uter 1024x6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4" y="0"/>
            <a:ext cx="11654952" cy="6858000"/>
          </a:xfrm>
          <a:prstGeom prst="rect">
            <a:avLst/>
          </a:prstGeom>
        </p:spPr>
      </p:pic>
      <p:sp>
        <p:nvSpPr>
          <p:cNvPr id="4" name="Platshållare för bild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230594" y="264921"/>
            <a:ext cx="9725114" cy="547785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sv-SE" dirty="0"/>
              <a:t>Place a </a:t>
            </a:r>
            <a:r>
              <a:rPr lang="sv-SE" dirty="0" err="1"/>
              <a:t>screenshot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dimensions: 1024x640</a:t>
            </a:r>
          </a:p>
        </p:txBody>
      </p:sp>
    </p:spTree>
    <p:extLst>
      <p:ext uri="{BB962C8B-B14F-4D97-AF65-F5344CB8AC3E}">
        <p14:creationId xmlns:p14="http://schemas.microsoft.com/office/powerpoint/2010/main" val="1604884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090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ogo lef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33"/>
            <a:ext cx="10515600" cy="510480"/>
          </a:xfrm>
        </p:spPr>
        <p:txBody>
          <a:bodyPr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9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6003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left - Header+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09963"/>
            <a:ext cx="9144000" cy="174783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035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ogo left - Header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26269"/>
            <a:ext cx="10515600" cy="429634"/>
          </a:xfrm>
        </p:spPr>
        <p:txBody>
          <a:bodyPr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/>
              <a:t>A short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675115"/>
            <a:ext cx="10515600" cy="5245471"/>
          </a:xfrm>
        </p:spPr>
        <p:txBody>
          <a:bodyPr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000">
                <a:latin typeface="Galano Grotesque" panose="00000500000000000000" pitchFamily="50" charset="0"/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1800">
                <a:latin typeface="Galano Grotesque" panose="00000500000000000000" pitchFamily="50" charset="0"/>
              </a:defRPr>
            </a:lvl2pPr>
            <a:lvl3pPr marL="1257300" indent="-342900" algn="l">
              <a:buFont typeface="Arial" panose="020B0604020202020204" pitchFamily="34" charset="0"/>
              <a:buChar char="•"/>
              <a:defRPr sz="1600">
                <a:latin typeface="Galano Grotesque" panose="00000500000000000000" pitchFamily="50" charset="0"/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400">
                <a:latin typeface="Galano Grotesque" panose="00000500000000000000" pitchFamily="50" charset="0"/>
              </a:defRPr>
            </a:lvl4pPr>
            <a:lvl5pPr marL="2114550" indent="-285750" algn="l">
              <a:buFont typeface="Arial" panose="020B0604020202020204" pitchFamily="34" charset="0"/>
              <a:buChar char="•"/>
              <a:defRPr sz="1200" baseline="0">
                <a:latin typeface="Galano Grotesque" panose="00000500000000000000" pitchFamily="50" charset="0"/>
              </a:defRPr>
            </a:lvl5pPr>
          </a:lstStyle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ogo left - Text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875010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7" y="0"/>
            <a:ext cx="7008813" cy="68580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latin typeface="Galano Grotesque" panose="000005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 err="1"/>
              <a:t>Click</a:t>
            </a:r>
            <a:r>
              <a:rPr lang="sv-SE" dirty="0"/>
              <a:t> on the </a:t>
            </a:r>
            <a:r>
              <a:rPr lang="sv-SE" dirty="0" err="1"/>
              <a:t>icon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a </a:t>
            </a:r>
            <a:r>
              <a:rPr lang="sv-SE" dirty="0" err="1"/>
              <a:t>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109419"/>
            <a:ext cx="3932237" cy="169244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198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22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green">
    <p:bg>
      <p:bgPr>
        <a:solidFill>
          <a:srgbClr val="A0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ogo -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7542"/>
            <a:ext cx="10515600" cy="708315"/>
          </a:xfrm>
        </p:spPr>
        <p:txBody>
          <a:bodyPr anchor="t" anchorCtr="0"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Our</a:t>
            </a:r>
            <a:r>
              <a:rPr lang="sv-SE" dirty="0"/>
              <a:t> team</a:t>
            </a:r>
            <a:endParaRPr lang="en-US" dirty="0"/>
          </a:p>
        </p:txBody>
      </p:sp>
      <p:sp>
        <p:nvSpPr>
          <p:cNvPr id="4" name="Platshållare för bild 3"/>
          <p:cNvSpPr>
            <a:spLocks noGrp="1"/>
          </p:cNvSpPr>
          <p:nvPr>
            <p:ph type="pic" sz="quarter" idx="15"/>
          </p:nvPr>
        </p:nvSpPr>
        <p:spPr>
          <a:xfrm>
            <a:off x="1247775" y="1378856"/>
            <a:ext cx="2819400" cy="1529443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bild 3"/>
          <p:cNvSpPr>
            <a:spLocks noGrp="1"/>
          </p:cNvSpPr>
          <p:nvPr>
            <p:ph type="pic" sz="quarter" idx="16"/>
          </p:nvPr>
        </p:nvSpPr>
        <p:spPr>
          <a:xfrm>
            <a:off x="4724418" y="1378856"/>
            <a:ext cx="2819400" cy="1529443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bild 3"/>
          <p:cNvSpPr>
            <a:spLocks noGrp="1"/>
          </p:cNvSpPr>
          <p:nvPr>
            <p:ph type="pic" sz="quarter" idx="17"/>
          </p:nvPr>
        </p:nvSpPr>
        <p:spPr>
          <a:xfrm>
            <a:off x="8200438" y="1378856"/>
            <a:ext cx="2819400" cy="1529443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2813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magenta">
    <p:bg>
      <p:bgPr>
        <a:solidFill>
          <a:srgbClr val="FF0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34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turqoise">
    <p:bg>
      <p:bgPr>
        <a:solidFill>
          <a:srgbClr val="00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72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orange">
    <p:bg>
      <p:bgPr>
        <a:solidFill>
          <a:srgbClr val="EF6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81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left - text+blue">
    <p:bg>
      <p:bgPr>
        <a:solidFill>
          <a:srgbClr val="00B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35578" y="4283681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35578" y="5518090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5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228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 logo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33"/>
            <a:ext cx="10515600" cy="510480"/>
          </a:xfrm>
        </p:spPr>
        <p:txBody>
          <a:bodyPr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63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4029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9984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6827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66827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319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87" y="480063"/>
            <a:ext cx="8833211" cy="597161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 anchorCtr="0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763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169921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271"/>
          <a:stretch/>
        </p:blipFill>
        <p:spPr>
          <a:xfrm>
            <a:off x="3517586" y="0"/>
            <a:ext cx="8649833" cy="665018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873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right text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6" t="8331"/>
          <a:stretch/>
        </p:blipFill>
        <p:spPr>
          <a:xfrm>
            <a:off x="-10758" y="-10758"/>
            <a:ext cx="9546141" cy="686875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" y="-16692"/>
            <a:ext cx="12202758" cy="68886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669913" y="3375018"/>
            <a:ext cx="3932237" cy="1069975"/>
          </a:xfrm>
        </p:spPr>
        <p:txBody>
          <a:bodyPr anchor="b">
            <a:norm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69913" y="4609427"/>
            <a:ext cx="3932237" cy="1026694"/>
          </a:xfrm>
        </p:spPr>
        <p:txBody>
          <a:bodyPr/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5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2" y="0"/>
            <a:ext cx="10273339" cy="6858000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428368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551809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06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3" b="10813"/>
          <a:stretch/>
        </p:blipFill>
        <p:spPr>
          <a:xfrm>
            <a:off x="4709885" y="-21771"/>
            <a:ext cx="7482115" cy="6974114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5380" y="-12235"/>
            <a:ext cx="12317381" cy="695336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428368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551809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989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632" cy="8138049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38719" y="-12235"/>
            <a:ext cx="12317381" cy="695336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5822" y="2971077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5822" y="4205486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pic>
        <p:nvPicPr>
          <p:cNvPr id="9" name="Bildobjekt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24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1859092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2841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632" cy="8138049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0"/>
            <a:ext cx="1218214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598976" y="2971077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98976" y="4205486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35811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3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0"/>
            <a:ext cx="1218214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98976" y="2971077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98976" y="4205486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358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3759" y="-516194"/>
            <a:ext cx="1218214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818314" y="2593706"/>
            <a:ext cx="2776811" cy="106997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18314" y="3828115"/>
            <a:ext cx="2776811" cy="1026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10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right - Header+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01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1280x8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5865" y="-111097"/>
            <a:ext cx="15672987" cy="10446046"/>
          </a:xfrm>
          <a:prstGeom prst="rect">
            <a:avLst/>
          </a:prstGeom>
        </p:spPr>
      </p:pic>
      <p:sp>
        <p:nvSpPr>
          <p:cNvPr id="4" name="Platshållare för bild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49128" y="687389"/>
            <a:ext cx="8276237" cy="515793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sv-SE" dirty="0"/>
              <a:t>Place a </a:t>
            </a:r>
            <a:r>
              <a:rPr lang="sv-SE" dirty="0" err="1"/>
              <a:t>screenshot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dimensions: 1280x800</a:t>
            </a:r>
          </a:p>
        </p:txBody>
      </p:sp>
    </p:spTree>
    <p:extLst>
      <p:ext uri="{BB962C8B-B14F-4D97-AF65-F5344CB8AC3E}">
        <p14:creationId xmlns:p14="http://schemas.microsoft.com/office/powerpoint/2010/main" val="1474486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1024x6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4" y="0"/>
            <a:ext cx="11654952" cy="6858000"/>
          </a:xfrm>
          <a:prstGeom prst="rect">
            <a:avLst/>
          </a:prstGeom>
        </p:spPr>
      </p:pic>
      <p:sp>
        <p:nvSpPr>
          <p:cNvPr id="4" name="Platshållare för bild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230594" y="264921"/>
            <a:ext cx="9725114" cy="547785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sv-SE" dirty="0"/>
              <a:t>Place a </a:t>
            </a:r>
            <a:r>
              <a:rPr lang="sv-SE" dirty="0" err="1"/>
              <a:t>screenshot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dimensions: 1024x640</a:t>
            </a:r>
          </a:p>
        </p:txBody>
      </p:sp>
    </p:spTree>
    <p:extLst>
      <p:ext uri="{BB962C8B-B14F-4D97-AF65-F5344CB8AC3E}">
        <p14:creationId xmlns:p14="http://schemas.microsoft.com/office/powerpoint/2010/main" val="35204739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54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 logo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1733"/>
            <a:ext cx="10515600" cy="510480"/>
          </a:xfrm>
        </p:spPr>
        <p:txBody>
          <a:bodyPr>
            <a:noAutofit/>
          </a:bodyPr>
          <a:lstStyle>
            <a:lvl1pPr algn="ctr">
              <a:defRPr sz="2000" baseline="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a short </a:t>
            </a:r>
            <a:r>
              <a:rPr lang="sv-SE" dirty="0" err="1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102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48327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25041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8201755" y="3593427"/>
            <a:ext cx="2819471" cy="185879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248327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4725041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201755" y="2908339"/>
            <a:ext cx="2819471" cy="56979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1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 err="1"/>
              <a:t>Header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64633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5419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6827" y="2359018"/>
            <a:ext cx="3932237" cy="1069975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66827" y="3593427"/>
            <a:ext cx="3932237" cy="1026694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4511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87" y="480063"/>
            <a:ext cx="8833211" cy="597161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 anchorCtr="0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5130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- left text+bubb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271"/>
          <a:stretch/>
        </p:blipFill>
        <p:spPr>
          <a:xfrm>
            <a:off x="3517586" y="0"/>
            <a:ext cx="8649833" cy="665018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56873" y="3077471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56873" y="4311880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01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ogo right - Header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94208"/>
            <a:ext cx="10515600" cy="506545"/>
          </a:xfrm>
        </p:spPr>
        <p:txBody>
          <a:bodyPr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/>
              <a:t>A short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714666"/>
            <a:ext cx="10515600" cy="4351338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2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6827" y="2359018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66827" y="3593427"/>
            <a:ext cx="3932237" cy="102669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35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FF0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2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r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 4"/>
          <p:cNvSpPr/>
          <p:nvPr userDrawn="1"/>
        </p:nvSpPr>
        <p:spPr>
          <a:xfrm>
            <a:off x="1279493" y="1472389"/>
            <a:ext cx="3903695" cy="3903695"/>
          </a:xfrm>
          <a:prstGeom prst="ellipse">
            <a:avLst/>
          </a:prstGeom>
          <a:solidFill>
            <a:srgbClr val="A0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Galano Grotesque" panose="00000500000000000000" pitchFamily="50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526714" y="2150470"/>
            <a:ext cx="3932237" cy="1069975"/>
          </a:xfrm>
        </p:spPr>
        <p:txBody>
          <a:bodyPr anchor="b">
            <a:noAutofit/>
          </a:bodyPr>
          <a:lstStyle>
            <a:lvl1pPr>
              <a:defRPr sz="2000">
                <a:latin typeface="Galano Grotesque" panose="00000500000000000000" pitchFamily="50" charset="0"/>
              </a:defRPr>
            </a:lvl1pPr>
          </a:lstStyle>
          <a:p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r>
              <a:rPr lang="sv-SE" dirty="0"/>
              <a:t>, </a:t>
            </a:r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526714" y="3384878"/>
            <a:ext cx="3932237" cy="1291389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Galano Grotesque" panose="000005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dirty="0"/>
              <a:t>A </a:t>
            </a:r>
            <a:r>
              <a:rPr lang="sv-SE" dirty="0" err="1"/>
              <a:t>nice</a:t>
            </a:r>
            <a:r>
              <a:rPr lang="sv-SE" dirty="0"/>
              <a:t> text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something</a:t>
            </a:r>
            <a:r>
              <a:rPr lang="sv-SE" dirty="0"/>
              <a:t> short and </a:t>
            </a:r>
            <a:r>
              <a:rPr lang="sv-SE" dirty="0" err="1"/>
              <a:t>fun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17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2576"/>
            <a:ext cx="10515600" cy="5065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283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77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0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78" r:id="rId2"/>
    <p:sldLayoutId id="2147483746" r:id="rId3"/>
    <p:sldLayoutId id="2147483755" r:id="rId4"/>
    <p:sldLayoutId id="2147483673" r:id="rId5"/>
    <p:sldLayoutId id="2147483674" r:id="rId6"/>
    <p:sldLayoutId id="2147483710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732" r:id="rId13"/>
    <p:sldLayoutId id="2147483734" r:id="rId14"/>
    <p:sldLayoutId id="2147483736" r:id="rId15"/>
    <p:sldLayoutId id="2147483737" r:id="rId16"/>
    <p:sldLayoutId id="2147483738" r:id="rId17"/>
    <p:sldLayoutId id="2147483764" r:id="rId18"/>
    <p:sldLayoutId id="2147483765" r:id="rId19"/>
    <p:sldLayoutId id="2147483766" r:id="rId20"/>
    <p:sldLayoutId id="214748376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0631"/>
            <a:ext cx="10515600" cy="4296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31492"/>
            <a:ext cx="10515600" cy="5245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Write something.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96" r:id="rId2"/>
    <p:sldLayoutId id="2147483744" r:id="rId3"/>
    <p:sldLayoutId id="2147483694" r:id="rId4"/>
    <p:sldLayoutId id="2147483695" r:id="rId5"/>
    <p:sldLayoutId id="2147483697" r:id="rId6"/>
    <p:sldLayoutId id="2147483707" r:id="rId7"/>
    <p:sldLayoutId id="2147483716" r:id="rId8"/>
    <p:sldLayoutId id="2147483735" r:id="rId9"/>
    <p:sldLayoutId id="2147483739" r:id="rId10"/>
    <p:sldLayoutId id="2147483740" r:id="rId11"/>
    <p:sldLayoutId id="21474837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65000"/>
              <a:lumOff val="35000"/>
            </a:schemeClr>
          </a:solidFill>
          <a:latin typeface="GalanoGrotesque-Regular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4384"/>
            <a:ext cx="10515600" cy="489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23844"/>
            <a:ext cx="10515600" cy="555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45" r:id="rId2"/>
    <p:sldLayoutId id="2147483743" r:id="rId3"/>
    <p:sldLayoutId id="2147483728" r:id="rId4"/>
    <p:sldLayoutId id="2147483729" r:id="rId5"/>
    <p:sldLayoutId id="2147483714" r:id="rId6"/>
    <p:sldLayoutId id="2147483721" r:id="rId7"/>
    <p:sldLayoutId id="2147483715" r:id="rId8"/>
    <p:sldLayoutId id="2147483733" r:id="rId9"/>
    <p:sldLayoutId id="2147483722" r:id="rId10"/>
    <p:sldLayoutId id="2147483731" r:id="rId11"/>
    <p:sldLayoutId id="2147483749" r:id="rId12"/>
    <p:sldLayoutId id="21474837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09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0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30" r:id="rId4"/>
    <p:sldLayoutId id="214748374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4384"/>
            <a:ext cx="10515600" cy="4894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sv-SE" dirty="0" err="1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23844"/>
            <a:ext cx="10515600" cy="555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/>
              <a:t>Bullet</a:t>
            </a:r>
            <a:r>
              <a:rPr lang="sv-SE" dirty="0"/>
              <a:t> 1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  <a:p>
            <a:pPr lvl="3"/>
            <a:r>
              <a:rPr lang="sv-SE" dirty="0" err="1"/>
              <a:t>Level</a:t>
            </a:r>
            <a:r>
              <a:rPr lang="sv-SE" dirty="0"/>
              <a:t> 4</a:t>
            </a:r>
          </a:p>
          <a:p>
            <a:pPr lvl="4"/>
            <a:r>
              <a:rPr lang="sv-SE" dirty="0" err="1"/>
              <a:t>Level</a:t>
            </a:r>
            <a:r>
              <a:rPr lang="sv-SE" dirty="0"/>
              <a:t> 5,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bullets</a:t>
            </a:r>
            <a:r>
              <a:rPr lang="sv-SE" dirty="0"/>
              <a:t>. 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5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Galano Grotesque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ndalogik/lca-web-programming-assignments.git" TargetMode="Externa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9"/>
          <a:stretch/>
        </p:blipFill>
        <p:spPr>
          <a:xfrm>
            <a:off x="4886676" y="2395555"/>
            <a:ext cx="6184580" cy="2060743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5D4D9A0-6758-485A-B593-95758BEC1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478882" y="2050661"/>
            <a:ext cx="2750529" cy="2750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94A69F-181F-4B05-90C1-9F3924688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318" y="1868636"/>
            <a:ext cx="171450" cy="340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9FCA5-E661-486B-9DAC-73AA26C034A6}"/>
              </a:ext>
            </a:extLst>
          </p:cNvPr>
          <p:cNvSpPr txBox="1"/>
          <p:nvPr/>
        </p:nvSpPr>
        <p:spPr>
          <a:xfrm>
            <a:off x="4886675" y="4379141"/>
            <a:ext cx="46415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rgbClr val="505050"/>
                </a:solidFill>
              </a:rPr>
              <a:t>Web </a:t>
            </a:r>
            <a:r>
              <a:rPr lang="sv-SE" sz="3200" b="1" dirty="0" err="1">
                <a:solidFill>
                  <a:srgbClr val="505050"/>
                </a:solidFill>
              </a:rPr>
              <a:t>Programming</a:t>
            </a:r>
            <a:endParaRPr lang="sv-SE" sz="3200" b="1" dirty="0">
              <a:solidFill>
                <a:srgbClr val="505050"/>
              </a:solidFill>
            </a:endParaRPr>
          </a:p>
          <a:p>
            <a:r>
              <a:rPr lang="sv-SE" sz="2000" dirty="0">
                <a:solidFill>
                  <a:srgbClr val="505050"/>
                </a:solidFill>
              </a:rPr>
              <a:t>By Tommy Lindh &amp; Adam Zetterling</a:t>
            </a:r>
          </a:p>
        </p:txBody>
      </p:sp>
    </p:spTree>
    <p:extLst>
      <p:ext uri="{BB962C8B-B14F-4D97-AF65-F5344CB8AC3E}">
        <p14:creationId xmlns:p14="http://schemas.microsoft.com/office/powerpoint/2010/main" val="9486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00649" y="2076381"/>
            <a:ext cx="3932237" cy="1069975"/>
          </a:xfrm>
        </p:spPr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#1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>
          <a:xfrm>
            <a:off x="7900649" y="3744723"/>
            <a:ext cx="3932237" cy="1026694"/>
          </a:xfrm>
        </p:spPr>
        <p:txBody>
          <a:bodyPr/>
          <a:lstStyle/>
          <a:p>
            <a:r>
              <a:rPr lang="sv-SE" dirty="0" err="1"/>
              <a:t>Let’s</a:t>
            </a:r>
            <a:r>
              <a:rPr lang="sv-SE" dirty="0"/>
              <a:t> style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tiny</a:t>
            </a:r>
            <a:r>
              <a:rPr lang="sv-SE" dirty="0"/>
              <a:t> HTML </a:t>
            </a:r>
            <a:r>
              <a:rPr lang="sv-SE" dirty="0" err="1"/>
              <a:t>document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making</a:t>
            </a:r>
            <a:r>
              <a:rPr lang="sv-SE" dirty="0"/>
              <a:t> the text a </a:t>
            </a:r>
            <a:r>
              <a:rPr lang="sv-SE" dirty="0" err="1"/>
              <a:t>nice</a:t>
            </a:r>
            <a:r>
              <a:rPr lang="sv-SE" dirty="0"/>
              <a:t> </a:t>
            </a:r>
            <a:r>
              <a:rPr lang="sv-SE" dirty="0" err="1"/>
              <a:t>subtle</a:t>
            </a:r>
            <a:r>
              <a:rPr lang="sv-SE" dirty="0"/>
              <a:t> dark gray, and </a:t>
            </a:r>
            <a:r>
              <a:rPr lang="sv-SE" dirty="0" err="1"/>
              <a:t>ensure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stays</a:t>
            </a:r>
            <a:r>
              <a:rPr lang="sv-SE" dirty="0"/>
              <a:t> </a:t>
            </a:r>
            <a:r>
              <a:rPr lang="sv-SE" dirty="0" err="1"/>
              <a:t>white</a:t>
            </a:r>
            <a:r>
              <a:rPr lang="sv-SE" dirty="0"/>
              <a:t>?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745433" y="1822917"/>
            <a:ext cx="559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id=”container”&gt;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Woop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doooo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5433" y="3742394"/>
            <a:ext cx="37569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div#container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span{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color: #454545;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-color: #FFF;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34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00649" y="2076381"/>
            <a:ext cx="3932237" cy="1069975"/>
          </a:xfrm>
        </p:spPr>
        <p:txBody>
          <a:bodyPr/>
          <a:lstStyle/>
          <a:p>
            <a:r>
              <a:rPr lang="sv-SE" dirty="0" err="1"/>
              <a:t>Specificity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#2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>
          <a:xfrm>
            <a:off x="7900649" y="3681783"/>
            <a:ext cx="3932237" cy="1026694"/>
          </a:xfrm>
        </p:spPr>
        <p:txBody>
          <a:bodyPr/>
          <a:lstStyle/>
          <a:p>
            <a:r>
              <a:rPr lang="sv-SE" dirty="0" err="1"/>
              <a:t>Someone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flair to the </a:t>
            </a:r>
            <a:r>
              <a:rPr lang="sv-SE" dirty="0" err="1"/>
              <a:t>first</a:t>
            </a:r>
            <a:r>
              <a:rPr lang="sv-SE" dirty="0"/>
              <a:t> span and </a:t>
            </a:r>
            <a:r>
              <a:rPr lang="sv-SE" dirty="0" err="1"/>
              <a:t>suggest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class</a:t>
            </a:r>
            <a:r>
              <a:rPr lang="sv-SE" dirty="0"/>
              <a:t> ’</a:t>
            </a:r>
            <a:r>
              <a:rPr lang="sv-SE" dirty="0" err="1"/>
              <a:t>active</a:t>
            </a:r>
            <a:r>
              <a:rPr lang="sv-SE" dirty="0"/>
              <a:t>’ for </a:t>
            </a:r>
            <a:r>
              <a:rPr lang="sv-SE" dirty="0" err="1"/>
              <a:t>this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make the text </a:t>
            </a:r>
            <a:r>
              <a:rPr lang="sv-SE" dirty="0" err="1"/>
              <a:t>bold</a:t>
            </a:r>
            <a:r>
              <a:rPr lang="sv-SE" dirty="0"/>
              <a:t> and the </a:t>
            </a:r>
            <a:r>
              <a:rPr lang="sv-SE" dirty="0" err="1"/>
              <a:t>background</a:t>
            </a:r>
            <a:r>
              <a:rPr lang="sv-SE" dirty="0"/>
              <a:t> </a:t>
            </a:r>
            <a:r>
              <a:rPr lang="sv-SE" dirty="0" err="1"/>
              <a:t>colour</a:t>
            </a:r>
            <a:r>
              <a:rPr lang="sv-SE" dirty="0"/>
              <a:t> a bit </a:t>
            </a:r>
            <a:r>
              <a:rPr lang="sv-SE" dirty="0" err="1"/>
              <a:t>darker</a:t>
            </a:r>
            <a:r>
              <a:rPr lang="sv-SE" dirty="0"/>
              <a:t>? </a:t>
            </a:r>
          </a:p>
        </p:txBody>
      </p:sp>
      <p:sp>
        <p:nvSpPr>
          <p:cNvPr id="4" name="textruta 3"/>
          <p:cNvSpPr txBox="1"/>
          <p:nvPr/>
        </p:nvSpPr>
        <p:spPr>
          <a:xfrm>
            <a:off x="745433" y="1822917"/>
            <a:ext cx="55957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id=”container”&gt;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Woop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&lt;span&gt;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doooo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!&lt;/span&gt;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endParaRPr lang="sv-SE" sz="16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sv-SE" sz="16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div#container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span{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color: black;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-color: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ruta 5"/>
          <p:cNvSpPr txBox="1"/>
          <p:nvPr/>
        </p:nvSpPr>
        <p:spPr>
          <a:xfrm>
            <a:off x="745433" y="4706489"/>
            <a:ext cx="39855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div#container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span.active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font-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16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</a:t>
            </a:r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-color: #DEDEDE;</a:t>
            </a:r>
          </a:p>
          <a:p>
            <a:r>
              <a:rPr lang="sv-SE" sz="16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965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Javascript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Scripting</a:t>
            </a:r>
            <a:r>
              <a:rPr lang="sv-SE" dirty="0"/>
              <a:t> </a:t>
            </a:r>
            <a:r>
              <a:rPr lang="sv-SE" dirty="0" err="1"/>
              <a:t>language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Introduced</a:t>
            </a:r>
            <a:r>
              <a:rPr lang="sv-SE" dirty="0"/>
              <a:t> by Netscape (1995)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Mimicked</a:t>
            </a:r>
            <a:r>
              <a:rPr lang="sv-SE" dirty="0"/>
              <a:t> by Microsoft (</a:t>
            </a:r>
            <a:r>
              <a:rPr lang="sv-SE" dirty="0" err="1"/>
              <a:t>JScript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Standardised</a:t>
            </a:r>
            <a:r>
              <a:rPr lang="sv-SE" dirty="0"/>
              <a:t> as </a:t>
            </a:r>
            <a:r>
              <a:rPr lang="sv-SE" dirty="0" err="1"/>
              <a:t>Ecmascript</a:t>
            </a:r>
            <a:r>
              <a:rPr lang="sv-SE" dirty="0"/>
              <a:t> (ES)</a:t>
            </a: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48" y="223786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cont</a:t>
            </a:r>
            <a:r>
              <a:rPr lang="sv-SE" dirty="0"/>
              <a:t>. – The </a:t>
            </a:r>
            <a:r>
              <a:rPr lang="sv-SE" dirty="0" err="1"/>
              <a:t>jungle</a:t>
            </a:r>
            <a:r>
              <a:rPr lang="sv-SE" dirty="0"/>
              <a:t> 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ES versions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ES5.1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ES6 (ES2015)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ES7 (ES2016)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ES8 (ES2017)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Libraries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JQuery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Knockout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React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Angular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Angular2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Meteor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05098" y="3003521"/>
            <a:ext cx="3932237" cy="1069975"/>
          </a:xfrm>
        </p:spPr>
        <p:txBody>
          <a:bodyPr/>
          <a:lstStyle/>
          <a:p>
            <a:r>
              <a:rPr lang="sv-SE" dirty="0" err="1"/>
              <a:t>Ecmascript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705098" y="4237930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Versions </a:t>
            </a:r>
            <a:r>
              <a:rPr lang="sv-SE" dirty="0" err="1"/>
              <a:t>of</a:t>
            </a:r>
            <a:r>
              <a:rPr lang="sv-SE" dirty="0"/>
              <a:t> ”</a:t>
            </a:r>
            <a:r>
              <a:rPr lang="sv-SE" dirty="0" err="1"/>
              <a:t>Javascript</a:t>
            </a:r>
            <a:r>
              <a:rPr lang="sv-SE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Ecmascript</a:t>
            </a:r>
            <a:r>
              <a:rPr lang="sv-SE" dirty="0"/>
              <a:t> is not </a:t>
            </a:r>
            <a:r>
              <a:rPr lang="sv-SE" dirty="0" err="1"/>
              <a:t>Javascript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r>
              <a:rPr lang="sv-SE" dirty="0"/>
              <a:t> is a </a:t>
            </a:r>
            <a:r>
              <a:rPr lang="sv-SE" dirty="0" err="1"/>
              <a:t>dialect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New cool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Standardized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5071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76218" y="2475201"/>
            <a:ext cx="3932237" cy="1069975"/>
          </a:xfrm>
        </p:spPr>
        <p:txBody>
          <a:bodyPr/>
          <a:lstStyle/>
          <a:p>
            <a:r>
              <a:rPr lang="sv-SE" dirty="0"/>
              <a:t>ES6 </a:t>
            </a:r>
            <a:r>
              <a:rPr lang="sv-SE" dirty="0" err="1"/>
              <a:t>important</a:t>
            </a:r>
            <a:r>
              <a:rPr lang="sv-SE" dirty="0"/>
              <a:t> features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776218" y="3709610"/>
            <a:ext cx="3932237" cy="102669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sv-SE" dirty="0"/>
              <a:t>String templates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Fat </a:t>
            </a:r>
            <a:r>
              <a:rPr lang="sv-SE" dirty="0" err="1"/>
              <a:t>arrow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Default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Classes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Block </a:t>
            </a:r>
            <a:r>
              <a:rPr lang="sv-SE" dirty="0" err="1"/>
              <a:t>scoped</a:t>
            </a:r>
            <a:r>
              <a:rPr lang="sv-SE" dirty="0"/>
              <a:t> </a:t>
            </a:r>
            <a:r>
              <a:rPr lang="sv-SE" dirty="0" err="1"/>
              <a:t>constructs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 err="1"/>
              <a:t>Destructuring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 err="1"/>
              <a:t>Promises</a:t>
            </a:r>
            <a:endParaRPr lang="sv-SE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Import/Export</a:t>
            </a:r>
          </a:p>
        </p:txBody>
      </p:sp>
    </p:spTree>
    <p:extLst>
      <p:ext uri="{BB962C8B-B14F-4D97-AF65-F5344CB8AC3E}">
        <p14:creationId xmlns:p14="http://schemas.microsoft.com/office/powerpoint/2010/main" val="4171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4121993" y="3415658"/>
            <a:ext cx="3932237" cy="1069975"/>
          </a:xfrm>
        </p:spPr>
        <p:txBody>
          <a:bodyPr/>
          <a:lstStyle/>
          <a:p>
            <a:r>
              <a:rPr lang="sv-SE" dirty="0"/>
              <a:t>String templates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4121993" y="4650067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Tired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concatenating</a:t>
            </a:r>
            <a:r>
              <a:rPr lang="sv-SE" dirty="0"/>
              <a:t> strings?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multi-</a:t>
            </a:r>
            <a:r>
              <a:rPr lang="sv-SE" dirty="0" err="1"/>
              <a:t>line</a:t>
            </a:r>
            <a:r>
              <a:rPr lang="sv-SE" dirty="0"/>
              <a:t> strings?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Never </a:t>
            </a:r>
            <a:r>
              <a:rPr lang="sv-SE" dirty="0" err="1"/>
              <a:t>fear</a:t>
            </a:r>
            <a:r>
              <a:rPr lang="sv-SE" dirty="0"/>
              <a:t>, ES6 </a:t>
            </a:r>
            <a:r>
              <a:rPr lang="sv-SE" dirty="0" err="1"/>
              <a:t>comes</a:t>
            </a:r>
            <a:r>
              <a:rPr lang="sv-SE" dirty="0"/>
              <a:t> to the </a:t>
            </a:r>
            <a:r>
              <a:rPr lang="sv-SE" dirty="0" err="1"/>
              <a:t>rescue</a:t>
            </a:r>
            <a:r>
              <a:rPr lang="sv-SE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Denoted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``</a:t>
            </a: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89" y="2350756"/>
            <a:ext cx="2438400" cy="2438400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10" y="602577"/>
            <a:ext cx="79629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566827" y="1198922"/>
            <a:ext cx="3932237" cy="1069975"/>
          </a:xfrm>
        </p:spPr>
        <p:txBody>
          <a:bodyPr/>
          <a:lstStyle/>
          <a:p>
            <a:r>
              <a:rPr lang="sv-SE" dirty="0"/>
              <a:t>Fat </a:t>
            </a:r>
            <a:r>
              <a:rPr lang="sv-SE" dirty="0" err="1"/>
              <a:t>arrow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6566826" y="2856323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Handles</a:t>
            </a:r>
            <a:r>
              <a:rPr lang="sv-SE" dirty="0"/>
              <a:t> </a:t>
            </a:r>
            <a:r>
              <a:rPr lang="sv-SE" b="1" i="1" dirty="0" err="1"/>
              <a:t>this</a:t>
            </a:r>
            <a:r>
              <a:rPr lang="sv-SE" b="1" i="1" dirty="0"/>
              <a:t> </a:t>
            </a:r>
            <a:r>
              <a:rPr lang="sv-SE" dirty="0"/>
              <a:t>”as </a:t>
            </a:r>
            <a:r>
              <a:rPr lang="sv-SE" dirty="0" err="1"/>
              <a:t>expected</a:t>
            </a:r>
            <a:r>
              <a:rPr lang="sv-SE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Same as the </a:t>
            </a:r>
            <a:r>
              <a:rPr lang="sv-SE" dirty="0" err="1"/>
              <a:t>context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function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Enables</a:t>
            </a:r>
            <a:r>
              <a:rPr lang="sv-SE" dirty="0"/>
              <a:t> implicit </a:t>
            </a:r>
            <a:r>
              <a:rPr lang="sv-SE" dirty="0" err="1"/>
              <a:t>returns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1733909"/>
            <a:ext cx="52959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9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Default parameters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”</a:t>
            </a:r>
            <a:r>
              <a:rPr lang="sv-SE" dirty="0" err="1"/>
              <a:t>Piping</a:t>
            </a:r>
            <a:r>
              <a:rPr lang="sv-SE" dirty="0"/>
              <a:t>” no </a:t>
            </a:r>
            <a:r>
              <a:rPr lang="sv-SE" dirty="0" err="1"/>
              <a:t>longer</a:t>
            </a:r>
            <a:r>
              <a:rPr lang="sv-SE" dirty="0"/>
              <a:t> </a:t>
            </a:r>
            <a:r>
              <a:rPr lang="sv-SE" dirty="0" err="1"/>
              <a:t>necessary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Problem </a:t>
            </a:r>
            <a:r>
              <a:rPr lang="sv-SE" dirty="0" err="1"/>
              <a:t>with</a:t>
            </a:r>
            <a:r>
              <a:rPr lang="sv-SE" dirty="0"/>
              <a:t> parameter = 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largely</a:t>
            </a:r>
            <a:r>
              <a:rPr lang="sv-SE" dirty="0"/>
              <a:t> </a:t>
            </a:r>
            <a:r>
              <a:rPr lang="sv-SE" dirty="0" err="1"/>
              <a:t>ignored</a:t>
            </a:r>
            <a:r>
              <a:rPr lang="sv-SE" dirty="0"/>
              <a:t>…!?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52" y="2476996"/>
            <a:ext cx="40671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568109" y="1007738"/>
            <a:ext cx="3932237" cy="1069975"/>
          </a:xfrm>
        </p:spPr>
        <p:txBody>
          <a:bodyPr/>
          <a:lstStyle/>
          <a:p>
            <a:r>
              <a:rPr lang="sv-SE" dirty="0"/>
              <a:t>Classes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6568109" y="2242147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ES5 has no </a:t>
            </a:r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way</a:t>
            </a:r>
            <a:r>
              <a:rPr lang="sv-SE" dirty="0"/>
              <a:t> to </a:t>
            </a:r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classes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ES6 </a:t>
            </a:r>
            <a:r>
              <a:rPr lang="sv-SE" dirty="0" err="1"/>
              <a:t>does</a:t>
            </a:r>
            <a:r>
              <a:rPr lang="sv-SE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Constructors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Member</a:t>
            </a:r>
            <a:r>
              <a:rPr lang="sv-SE" dirty="0"/>
              <a:t> </a:t>
            </a:r>
            <a:r>
              <a:rPr lang="sv-SE" dirty="0" err="1"/>
              <a:t>functions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Get/Set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Class </a:t>
            </a:r>
            <a:r>
              <a:rPr lang="sv-SE" dirty="0" err="1"/>
              <a:t>inheritance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b="1" i="1" dirty="0" err="1"/>
              <a:t>extends</a:t>
            </a:r>
            <a:endParaRPr lang="sv-SE" b="1" i="1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733543"/>
            <a:ext cx="4533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9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80348" y="2482133"/>
            <a:ext cx="3932237" cy="1069975"/>
          </a:xfrm>
        </p:spPr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2"/>
          </p:nvPr>
        </p:nvSpPr>
        <p:spPr>
          <a:xfrm>
            <a:off x="8180348" y="3716542"/>
            <a:ext cx="3932237" cy="1026694"/>
          </a:xfrm>
        </p:spPr>
        <p:txBody>
          <a:bodyPr/>
          <a:lstStyle/>
          <a:p>
            <a:r>
              <a:rPr lang="sv-SE" b="1" dirty="0" err="1"/>
              <a:t>Purpose</a:t>
            </a:r>
            <a:r>
              <a:rPr lang="sv-SE" b="1" dirty="0"/>
              <a:t>, </a:t>
            </a:r>
            <a:r>
              <a:rPr lang="sv-SE" b="1" dirty="0" err="1"/>
              <a:t>goal</a:t>
            </a:r>
            <a:r>
              <a:rPr lang="sv-SE" b="1" dirty="0"/>
              <a:t> and </a:t>
            </a:r>
            <a:r>
              <a:rPr lang="sv-SE" b="1" dirty="0" err="1"/>
              <a:t>outcome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the </a:t>
            </a:r>
            <a:r>
              <a:rPr lang="sv-SE" b="1" dirty="0" err="1"/>
              <a:t>day</a:t>
            </a:r>
            <a:r>
              <a:rPr lang="sv-SE" b="1" dirty="0"/>
              <a:t> </a:t>
            </a:r>
          </a:p>
          <a:p>
            <a:r>
              <a:rPr lang="sv-SE" dirty="0" err="1"/>
              <a:t>Content</a:t>
            </a:r>
            <a:endParaRPr lang="sv-SE" dirty="0"/>
          </a:p>
          <a:p>
            <a:r>
              <a:rPr lang="sv-SE" dirty="0" err="1"/>
              <a:t>Certification</a:t>
            </a:r>
            <a:r>
              <a:rPr lang="sv-SE" dirty="0"/>
              <a:t> test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150470"/>
            <a:ext cx="2459344" cy="27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1358473" y="1395405"/>
            <a:ext cx="3932237" cy="1069975"/>
          </a:xfrm>
        </p:spPr>
        <p:txBody>
          <a:bodyPr/>
          <a:lstStyle/>
          <a:p>
            <a:r>
              <a:rPr lang="sv-SE" dirty="0"/>
              <a:t>Block </a:t>
            </a:r>
            <a:r>
              <a:rPr lang="sv-SE" dirty="0" err="1"/>
              <a:t>scoped</a:t>
            </a:r>
            <a:r>
              <a:rPr lang="sv-SE" dirty="0"/>
              <a:t> </a:t>
            </a:r>
            <a:r>
              <a:rPr lang="sv-SE" dirty="0" err="1"/>
              <a:t>constructs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1358473" y="2629814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b="1" i="1" dirty="0"/>
              <a:t>var </a:t>
            </a:r>
            <a:r>
              <a:rPr lang="sv-SE" dirty="0"/>
              <a:t> </a:t>
            </a:r>
            <a:r>
              <a:rPr lang="sv-SE" dirty="0" err="1"/>
              <a:t>exists</a:t>
            </a:r>
            <a:r>
              <a:rPr lang="sv-SE" dirty="0"/>
              <a:t> in ES5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ES6 </a:t>
            </a:r>
            <a:r>
              <a:rPr lang="sv-SE" dirty="0" err="1"/>
              <a:t>introduces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new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b="1" i="1" dirty="0" err="1"/>
              <a:t>let</a:t>
            </a:r>
            <a:endParaRPr lang="sv-SE" b="1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b="1" i="1" dirty="0" err="1"/>
              <a:t>const</a:t>
            </a:r>
            <a:r>
              <a:rPr lang="sv-SE" b="1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Block </a:t>
            </a:r>
            <a:r>
              <a:rPr lang="sv-SE" dirty="0" err="1"/>
              <a:t>scoped</a:t>
            </a:r>
            <a:r>
              <a:rPr lang="sv-SE" dirty="0"/>
              <a:t> as </a:t>
            </a:r>
            <a:r>
              <a:rPr lang="sv-SE" dirty="0" err="1"/>
              <a:t>opposed</a:t>
            </a:r>
            <a:r>
              <a:rPr lang="sv-SE" dirty="0"/>
              <a:t> to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scoped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i="1" dirty="0" err="1"/>
              <a:t>const</a:t>
            </a:r>
            <a:r>
              <a:rPr lang="sv-SE" b="1" i="1" dirty="0"/>
              <a:t>  </a:t>
            </a:r>
            <a:r>
              <a:rPr lang="sv-SE" dirty="0"/>
              <a:t>is </a:t>
            </a:r>
            <a:r>
              <a:rPr lang="sv-SE" b="1" i="1" dirty="0" err="1"/>
              <a:t>immutable</a:t>
            </a:r>
            <a:endParaRPr lang="sv-SE" b="1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Cannot</a:t>
            </a:r>
            <a:r>
              <a:rPr lang="sv-SE" dirty="0"/>
              <a:t> be re-</a:t>
            </a:r>
            <a:r>
              <a:rPr lang="sv-SE" dirty="0" err="1"/>
              <a:t>assigned</a:t>
            </a:r>
            <a:r>
              <a:rPr lang="sv-SE" dirty="0"/>
              <a:t> </a:t>
            </a:r>
            <a:r>
              <a:rPr lang="sv-SE" dirty="0" err="1"/>
              <a:t>within</a:t>
            </a:r>
            <a:r>
              <a:rPr lang="sv-SE" dirty="0"/>
              <a:t> </a:t>
            </a:r>
            <a:r>
              <a:rPr lang="sv-SE" dirty="0" err="1"/>
              <a:t>its</a:t>
            </a:r>
            <a:r>
              <a:rPr lang="sv-SE" dirty="0"/>
              <a:t> </a:t>
            </a:r>
            <a:r>
              <a:rPr lang="sv-SE" dirty="0" err="1"/>
              <a:t>scope</a:t>
            </a:r>
            <a:r>
              <a:rPr lang="sv-SE" dirty="0"/>
              <a:t>.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342" y="329565"/>
            <a:ext cx="26574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1358473" y="1395405"/>
            <a:ext cx="3932237" cy="1069975"/>
          </a:xfrm>
        </p:spPr>
        <p:txBody>
          <a:bodyPr/>
          <a:lstStyle/>
          <a:p>
            <a:r>
              <a:rPr lang="sv-SE" dirty="0" err="1"/>
              <a:t>Destructuring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1358473" y="2629814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Way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extracting</a:t>
            </a:r>
            <a:r>
              <a:rPr lang="sv-SE" dirty="0"/>
              <a:t> data from </a:t>
            </a:r>
            <a:r>
              <a:rPr lang="sv-SE" dirty="0" err="1"/>
              <a:t>objects</a:t>
            </a:r>
            <a:r>
              <a:rPr lang="sv-SE" dirty="0"/>
              <a:t>/</a:t>
            </a:r>
            <a:r>
              <a:rPr lang="sv-SE" dirty="0" err="1"/>
              <a:t>arrays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Comes</a:t>
            </a:r>
            <a:r>
              <a:rPr lang="sv-SE" dirty="0"/>
              <a:t> from the </a:t>
            </a:r>
            <a:r>
              <a:rPr lang="sv-SE" dirty="0" err="1"/>
              <a:t>way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construct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and </a:t>
            </a:r>
            <a:r>
              <a:rPr lang="sv-SE" dirty="0" err="1"/>
              <a:t>arrays</a:t>
            </a:r>
            <a:endParaRPr lang="sv-SE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335" y="2092642"/>
            <a:ext cx="31432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6627787" y="1271898"/>
            <a:ext cx="3932237" cy="1069975"/>
          </a:xfrm>
        </p:spPr>
        <p:txBody>
          <a:bodyPr/>
          <a:lstStyle/>
          <a:p>
            <a:r>
              <a:rPr lang="sv-SE" dirty="0" err="1"/>
              <a:t>Promises</a:t>
            </a:r>
            <a:endParaRPr lang="sv-SE" dirty="0"/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6627787" y="2506307"/>
            <a:ext cx="3932237" cy="1026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i="1" dirty="0"/>
              <a:t>A </a:t>
            </a:r>
            <a:r>
              <a:rPr lang="sv-SE" b="1" i="1" dirty="0" err="1"/>
              <a:t>Promise</a:t>
            </a:r>
            <a:r>
              <a:rPr lang="sv-SE" i="1" dirty="0"/>
              <a:t> is a </a:t>
            </a:r>
            <a:r>
              <a:rPr lang="sv-SE" i="1" dirty="0" err="1"/>
              <a:t>proxy</a:t>
            </a:r>
            <a:r>
              <a:rPr lang="sv-SE" i="1" dirty="0"/>
              <a:t> for a </a:t>
            </a:r>
            <a:r>
              <a:rPr lang="sv-SE" i="1" dirty="0" err="1"/>
              <a:t>value</a:t>
            </a:r>
            <a:r>
              <a:rPr lang="sv-SE" i="1" dirty="0"/>
              <a:t> </a:t>
            </a:r>
            <a:r>
              <a:rPr lang="sv-SE" i="1" dirty="0" err="1"/>
              <a:t>that</a:t>
            </a:r>
            <a:r>
              <a:rPr lang="sv-SE" i="1" dirty="0"/>
              <a:t> </a:t>
            </a:r>
            <a:r>
              <a:rPr lang="sv-SE" i="1" dirty="0" err="1"/>
              <a:t>may</a:t>
            </a:r>
            <a:r>
              <a:rPr lang="sv-SE" i="1" dirty="0"/>
              <a:t> not </a:t>
            </a:r>
            <a:r>
              <a:rPr lang="sv-SE" i="1" dirty="0" err="1"/>
              <a:t>yet</a:t>
            </a:r>
            <a:r>
              <a:rPr lang="sv-SE" i="1" dirty="0"/>
              <a:t> </a:t>
            </a:r>
            <a:r>
              <a:rPr lang="sv-SE" i="1" dirty="0" err="1"/>
              <a:t>have</a:t>
            </a:r>
            <a:r>
              <a:rPr lang="sv-SE" i="1" dirty="0"/>
              <a:t> </a:t>
            </a:r>
            <a:r>
              <a:rPr lang="sv-SE" i="1" dirty="0" err="1"/>
              <a:t>been</a:t>
            </a:r>
            <a:r>
              <a:rPr lang="sv-SE" i="1" dirty="0"/>
              <a:t> </a:t>
            </a:r>
            <a:r>
              <a:rPr lang="sv-SE" i="1" dirty="0" err="1"/>
              <a:t>calculated</a:t>
            </a:r>
            <a:endParaRPr lang="sv-SE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b="1" i="1" dirty="0" err="1"/>
              <a:t>Promise</a:t>
            </a:r>
            <a:r>
              <a:rPr lang="sv-SE" b="1" i="1" dirty="0"/>
              <a:t> </a:t>
            </a:r>
            <a:r>
              <a:rPr lang="sv-SE" dirty="0" err="1"/>
              <a:t>can</a:t>
            </a:r>
            <a:r>
              <a:rPr lang="sv-SE" dirty="0"/>
              <a:t> be in the </a:t>
            </a:r>
            <a:r>
              <a:rPr lang="sv-SE" dirty="0" err="1"/>
              <a:t>following</a:t>
            </a:r>
            <a:r>
              <a:rPr lang="sv-SE" dirty="0"/>
              <a:t> </a:t>
            </a:r>
            <a:r>
              <a:rPr lang="sv-SE" dirty="0" err="1"/>
              <a:t>states</a:t>
            </a:r>
            <a:r>
              <a:rPr lang="sv-SE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Pending</a:t>
            </a:r>
            <a:r>
              <a:rPr lang="sv-SE" dirty="0"/>
              <a:t>: </a:t>
            </a:r>
            <a:r>
              <a:rPr lang="sv-SE" dirty="0" err="1"/>
              <a:t>value</a:t>
            </a:r>
            <a:r>
              <a:rPr lang="sv-SE" dirty="0"/>
              <a:t> is </a:t>
            </a:r>
            <a:r>
              <a:rPr lang="sv-SE" dirty="0" err="1"/>
              <a:t>being</a:t>
            </a:r>
            <a:r>
              <a:rPr lang="sv-SE" dirty="0"/>
              <a:t> </a:t>
            </a:r>
            <a:r>
              <a:rPr lang="sv-SE" dirty="0" err="1"/>
              <a:t>calculated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/>
              <a:t>Fulfilled: </a:t>
            </a:r>
            <a:r>
              <a:rPr lang="sv-SE" dirty="0" err="1"/>
              <a:t>value</a:t>
            </a:r>
            <a:r>
              <a:rPr lang="sv-SE" dirty="0"/>
              <a:t> has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calculated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Rejected</a:t>
            </a:r>
            <a:r>
              <a:rPr lang="sv-SE" dirty="0"/>
              <a:t>: </a:t>
            </a:r>
            <a:r>
              <a:rPr lang="sv-SE" dirty="0" err="1"/>
              <a:t>calculation</a:t>
            </a:r>
            <a:r>
              <a:rPr lang="sv-SE" dirty="0"/>
              <a:t> </a:t>
            </a:r>
            <a:r>
              <a:rPr lang="sv-SE" dirty="0" err="1"/>
              <a:t>failed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/>
              <a:t>Prevents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nested</a:t>
            </a:r>
            <a:r>
              <a:rPr lang="sv-SE" dirty="0"/>
              <a:t> callback </a:t>
            </a:r>
            <a:r>
              <a:rPr lang="sv-SE" dirty="0" err="1"/>
              <a:t>structures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09" y="2150470"/>
            <a:ext cx="2438400" cy="2438400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34" y="2150470"/>
            <a:ext cx="40957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88988" y="1964930"/>
            <a:ext cx="3932237" cy="1069975"/>
          </a:xfrm>
        </p:spPr>
        <p:txBody>
          <a:bodyPr/>
          <a:lstStyle/>
          <a:p>
            <a:r>
              <a:rPr lang="sv-SE" dirty="0"/>
              <a:t>ES6 </a:t>
            </a:r>
            <a:r>
              <a:rPr lang="sv-SE" dirty="0" err="1"/>
              <a:t>modules</a:t>
            </a:r>
            <a:r>
              <a:rPr lang="sv-SE" dirty="0"/>
              <a:t> (Import/Export)</a:t>
            </a:r>
          </a:p>
        </p:txBody>
      </p:sp>
      <p:sp>
        <p:nvSpPr>
          <p:cNvPr id="7" name="Platshållare för text 6"/>
          <p:cNvSpPr>
            <a:spLocks noGrp="1"/>
          </p:cNvSpPr>
          <p:nvPr>
            <p:ph type="body" sz="half" idx="2"/>
          </p:nvPr>
        </p:nvSpPr>
        <p:spPr>
          <a:xfrm>
            <a:off x="788988" y="3199339"/>
            <a:ext cx="3932237" cy="16924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b="1" i="1" dirty="0" err="1"/>
              <a:t>module</a:t>
            </a:r>
            <a:r>
              <a:rPr lang="sv-SE" b="1" i="1" dirty="0"/>
              <a:t> </a:t>
            </a:r>
            <a:r>
              <a:rPr lang="sv-SE" dirty="0"/>
              <a:t>is just a </a:t>
            </a:r>
            <a:r>
              <a:rPr lang="sv-SE" dirty="0" err="1"/>
              <a:t>piece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in </a:t>
            </a:r>
            <a:r>
              <a:rPr lang="sv-SE" dirty="0" err="1"/>
              <a:t>its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/>
              <a:t>Simple </a:t>
            </a:r>
            <a:r>
              <a:rPr lang="sv-SE" dirty="0" err="1"/>
              <a:t>way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splitting</a:t>
            </a:r>
            <a:r>
              <a:rPr lang="sv-SE" dirty="0"/>
              <a:t> </a:t>
            </a:r>
            <a:r>
              <a:rPr lang="sv-SE" dirty="0" err="1"/>
              <a:t>code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maintain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develop</a:t>
            </a:r>
            <a:endParaRPr lang="sv-S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reuse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i="1" dirty="0"/>
              <a:t>Export</a:t>
            </a:r>
            <a:r>
              <a:rPr lang="sv-SE" dirty="0"/>
              <a:t> </a:t>
            </a:r>
            <a:r>
              <a:rPr lang="sv-SE" dirty="0" err="1"/>
              <a:t>shares</a:t>
            </a:r>
            <a:r>
              <a:rPr lang="sv-SE" dirty="0"/>
              <a:t> parts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module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outside</a:t>
            </a:r>
            <a:r>
              <a:rPr lang="sv-SE" dirty="0"/>
              <a:t> </a:t>
            </a:r>
            <a:r>
              <a:rPr lang="sv-SE" dirty="0" err="1"/>
              <a:t>world</a:t>
            </a:r>
            <a:endParaRPr lang="sv-S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i="1" dirty="0"/>
              <a:t>Import</a:t>
            </a:r>
            <a:r>
              <a:rPr lang="sv-SE" dirty="0"/>
              <a:t> </a:t>
            </a:r>
            <a:r>
              <a:rPr lang="sv-SE" dirty="0" err="1"/>
              <a:t>brings</a:t>
            </a:r>
            <a:r>
              <a:rPr lang="sv-SE" dirty="0"/>
              <a:t> parts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modules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the </a:t>
            </a:r>
            <a:r>
              <a:rPr lang="sv-SE" dirty="0" err="1"/>
              <a:t>scope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module</a:t>
            </a:r>
            <a:r>
              <a:rPr lang="sv-SE" dirty="0"/>
              <a:t>.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05" y="2276475"/>
            <a:ext cx="4752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6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533221" y="2872325"/>
            <a:ext cx="4591795" cy="1069975"/>
          </a:xfrm>
        </p:spPr>
        <p:txBody>
          <a:bodyPr/>
          <a:lstStyle/>
          <a:p>
            <a:r>
              <a:rPr lang="sv-SE" dirty="0"/>
              <a:t>Web </a:t>
            </a:r>
            <a:r>
              <a:rPr lang="sv-SE" dirty="0" err="1"/>
              <a:t>application</a:t>
            </a:r>
            <a:r>
              <a:rPr lang="sv-SE" dirty="0"/>
              <a:t> (</a:t>
            </a:r>
            <a:r>
              <a:rPr lang="sv-SE" dirty="0" err="1"/>
              <a:t>simplified</a:t>
            </a:r>
            <a:r>
              <a:rPr lang="sv-SE" dirty="0"/>
              <a:t>)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>
          <a:xfrm>
            <a:off x="533221" y="4196186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 </a:t>
            </a:r>
            <a:r>
              <a:rPr lang="sv-SE" dirty="0" err="1"/>
              <a:t>file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Loaded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html </a:t>
            </a:r>
            <a:r>
              <a:rPr lang="sv-SE" dirty="0" err="1"/>
              <a:t>file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CSS </a:t>
            </a:r>
            <a:r>
              <a:rPr lang="sv-SE" dirty="0" err="1"/>
              <a:t>file</a:t>
            </a:r>
            <a:r>
              <a:rPr lang="sv-SE" dirty="0"/>
              <a:t>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Loaded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the html </a:t>
            </a:r>
            <a:r>
              <a:rPr lang="sv-SE" dirty="0" err="1"/>
              <a:t>file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1" y="197126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Web </a:t>
            </a:r>
            <a:r>
              <a:rPr lang="sv-SE" dirty="0" err="1"/>
              <a:t>application</a:t>
            </a:r>
            <a:r>
              <a:rPr lang="sv-SE" dirty="0"/>
              <a:t> in </a:t>
            </a:r>
            <a:r>
              <a:rPr lang="sv-SE" dirty="0" err="1"/>
              <a:t>reality</a:t>
            </a:r>
            <a:endParaRPr lang="sv-SE" dirty="0"/>
          </a:p>
        </p:txBody>
      </p:sp>
      <p:pic>
        <p:nvPicPr>
          <p:cNvPr id="2050" name="Picture 2" descr="http://andrewhfarmer.com/static-site-anatomy/img/diagram-bund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55" y="692213"/>
            <a:ext cx="5255844" cy="597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Node</a:t>
            </a:r>
            <a:r>
              <a:rPr lang="sv-SE" dirty="0"/>
              <a:t> JS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r>
              <a:rPr lang="sv-SE" dirty="0"/>
              <a:t> server </a:t>
            </a:r>
            <a:r>
              <a:rPr lang="sv-SE" dirty="0" err="1"/>
              <a:t>framework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Enables</a:t>
            </a:r>
            <a:r>
              <a:rPr lang="sv-SE" dirty="0"/>
              <a:t> </a:t>
            </a:r>
            <a:r>
              <a:rPr lang="sv-SE" dirty="0" err="1"/>
              <a:t>javascript</a:t>
            </a:r>
            <a:r>
              <a:rPr lang="sv-SE" dirty="0"/>
              <a:t> to </a:t>
            </a:r>
            <a:r>
              <a:rPr lang="sv-SE" dirty="0" err="1"/>
              <a:t>run</a:t>
            </a:r>
            <a:r>
              <a:rPr lang="sv-SE" dirty="0"/>
              <a:t> server </a:t>
            </a:r>
            <a:r>
              <a:rPr lang="sv-SE" dirty="0" err="1"/>
              <a:t>side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Serving</a:t>
            </a:r>
            <a:r>
              <a:rPr lang="sv-SE" dirty="0"/>
              <a:t> </a:t>
            </a:r>
            <a:r>
              <a:rPr lang="sv-SE" dirty="0" err="1"/>
              <a:t>webapps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Npm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Etc.</a:t>
            </a:r>
          </a:p>
        </p:txBody>
      </p:sp>
      <p:pic>
        <p:nvPicPr>
          <p:cNvPr id="2050" name="Picture 2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95" y="2245780"/>
            <a:ext cx="3812840" cy="23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7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1256873" y="2359018"/>
            <a:ext cx="4357864" cy="1069975"/>
          </a:xfrm>
        </p:spPr>
        <p:txBody>
          <a:bodyPr/>
          <a:lstStyle/>
          <a:p>
            <a:r>
              <a:rPr lang="sv-SE" dirty="0" err="1"/>
              <a:t>Npm</a:t>
            </a:r>
            <a:r>
              <a:rPr lang="sv-SE" dirty="0"/>
              <a:t> – </a:t>
            </a:r>
            <a:r>
              <a:rPr lang="sv-SE" dirty="0" err="1"/>
              <a:t>Node</a:t>
            </a:r>
            <a:r>
              <a:rPr lang="sv-SE" dirty="0"/>
              <a:t> </a:t>
            </a:r>
            <a:r>
              <a:rPr lang="sv-SE" dirty="0" err="1"/>
              <a:t>Package</a:t>
            </a:r>
            <a:r>
              <a:rPr lang="sv-SE" dirty="0"/>
              <a:t> Manager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Package</a:t>
            </a:r>
            <a:r>
              <a:rPr lang="sv-SE" dirty="0"/>
              <a:t> manager for </a:t>
            </a:r>
            <a:r>
              <a:rPr lang="sv-SE" dirty="0" err="1"/>
              <a:t>Javascript</a:t>
            </a:r>
            <a:r>
              <a:rPr lang="sv-SE" dirty="0"/>
              <a:t> </a:t>
            </a:r>
            <a:r>
              <a:rPr lang="sv-SE" dirty="0" err="1"/>
              <a:t>libraries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World’s</a:t>
            </a:r>
            <a:r>
              <a:rPr lang="sv-SE" dirty="0"/>
              <a:t> </a:t>
            </a:r>
            <a:r>
              <a:rPr lang="sv-SE" dirty="0" err="1"/>
              <a:t>largest</a:t>
            </a:r>
            <a:r>
              <a:rPr lang="sv-SE" dirty="0"/>
              <a:t> software </a:t>
            </a:r>
            <a:r>
              <a:rPr lang="sv-SE" dirty="0" err="1"/>
              <a:t>registry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Think ”pip” or ”lip”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Dependencies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like </a:t>
            </a:r>
            <a:r>
              <a:rPr lang="sv-SE" dirty="0" err="1"/>
              <a:t>magic</a:t>
            </a:r>
            <a:endParaRPr lang="sv-SE" dirty="0"/>
          </a:p>
        </p:txBody>
      </p:sp>
      <p:pic>
        <p:nvPicPr>
          <p:cNvPr id="3074" name="Picture 2" descr="https://upload.wikimedia.org/wikipedia/commons/thumb/d/db/Npm-logo.svg/1000px-Npm-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67331"/>
            <a:ext cx="4248818" cy="165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35577" y="973951"/>
            <a:ext cx="3932237" cy="1069975"/>
          </a:xfrm>
        </p:spPr>
        <p:txBody>
          <a:bodyPr/>
          <a:lstStyle/>
          <a:p>
            <a:r>
              <a:rPr lang="sv-SE" dirty="0" err="1"/>
              <a:t>Working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REST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735577" y="2566169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HTTP(S) </a:t>
            </a:r>
            <a:r>
              <a:rPr lang="sv-SE" dirty="0" err="1"/>
              <a:t>Requests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Methods</a:t>
            </a:r>
            <a:r>
              <a:rPr lang="sv-S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POST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Asynchronous</a:t>
            </a:r>
            <a:r>
              <a:rPr lang="sv-SE" dirty="0"/>
              <a:t> (</a:t>
            </a:r>
            <a:r>
              <a:rPr lang="sv-SE" dirty="0" err="1"/>
              <a:t>preferably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ways</a:t>
            </a:r>
            <a:r>
              <a:rPr lang="sv-SE" dirty="0"/>
              <a:t> in </a:t>
            </a:r>
            <a:r>
              <a:rPr lang="sv-SE" dirty="0" err="1"/>
              <a:t>Javascript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JQuery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Axios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Fetch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JSON/XML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56" y="1629933"/>
            <a:ext cx="2438400" cy="2438400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9263270" y="1938130"/>
            <a:ext cx="1808921" cy="369332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rgbClr val="FFFFFF"/>
                </a:solidFill>
              </a:rPr>
              <a:t>ZzZzZzzzZzzzz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80348" y="2482133"/>
            <a:ext cx="3932237" cy="1069975"/>
          </a:xfrm>
        </p:spPr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2"/>
          </p:nvPr>
        </p:nvSpPr>
        <p:spPr>
          <a:xfrm>
            <a:off x="8180348" y="3716542"/>
            <a:ext cx="3932237" cy="1026694"/>
          </a:xfrm>
        </p:spPr>
        <p:txBody>
          <a:bodyPr/>
          <a:lstStyle/>
          <a:p>
            <a:r>
              <a:rPr lang="sv-SE" dirty="0" err="1"/>
              <a:t>Purpose</a:t>
            </a:r>
            <a:r>
              <a:rPr lang="sv-SE" dirty="0"/>
              <a:t>, </a:t>
            </a:r>
            <a:r>
              <a:rPr lang="sv-SE" dirty="0" err="1"/>
              <a:t>goal</a:t>
            </a:r>
            <a:r>
              <a:rPr lang="sv-SE" dirty="0"/>
              <a:t> and </a:t>
            </a:r>
            <a:r>
              <a:rPr lang="sv-SE" dirty="0" err="1"/>
              <a:t>outcome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day</a:t>
            </a:r>
            <a:r>
              <a:rPr lang="sv-SE" dirty="0"/>
              <a:t> </a:t>
            </a:r>
          </a:p>
          <a:p>
            <a:r>
              <a:rPr lang="sv-SE" dirty="0" err="1"/>
              <a:t>Content</a:t>
            </a:r>
            <a:endParaRPr lang="sv-SE" dirty="0"/>
          </a:p>
          <a:p>
            <a:r>
              <a:rPr lang="sv-SE" b="1" dirty="0" err="1"/>
              <a:t>Certification</a:t>
            </a:r>
            <a:r>
              <a:rPr lang="sv-SE" b="1" dirty="0"/>
              <a:t> test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150470"/>
            <a:ext cx="2459344" cy="27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Purpose, goal and outcome of the day</a:t>
            </a:r>
          </a:p>
        </p:txBody>
      </p:sp>
      <p:sp>
        <p:nvSpPr>
          <p:cNvPr id="4" name="Rektangel 3"/>
          <p:cNvSpPr/>
          <p:nvPr/>
        </p:nvSpPr>
        <p:spPr>
          <a:xfrm>
            <a:off x="877415" y="1908416"/>
            <a:ext cx="923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H 600 Caps" panose="00000500000000000000" pitchFamily="50" charset="0"/>
              </a:rPr>
              <a:t>purpose</a:t>
            </a:r>
          </a:p>
        </p:txBody>
      </p:sp>
      <p:sp>
        <p:nvSpPr>
          <p:cNvPr id="5" name="Rektangel 4"/>
          <p:cNvSpPr/>
          <p:nvPr/>
        </p:nvSpPr>
        <p:spPr>
          <a:xfrm>
            <a:off x="877415" y="3334947"/>
            <a:ext cx="603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H 600 Caps" panose="00000500000000000000" pitchFamily="50" charset="0"/>
              </a:rPr>
              <a:t>goal</a:t>
            </a:r>
          </a:p>
        </p:txBody>
      </p:sp>
      <p:sp>
        <p:nvSpPr>
          <p:cNvPr id="6" name="Rektangel 5"/>
          <p:cNvSpPr/>
          <p:nvPr/>
        </p:nvSpPr>
        <p:spPr>
          <a:xfrm>
            <a:off x="877415" y="4761477"/>
            <a:ext cx="19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H 600 Caps" panose="00000500000000000000" pitchFamily="50" charset="0"/>
              </a:rPr>
              <a:t>Outcome of the day</a:t>
            </a:r>
          </a:p>
        </p:txBody>
      </p:sp>
      <p:sp>
        <p:nvSpPr>
          <p:cNvPr id="7" name="Rektangel 6"/>
          <p:cNvSpPr/>
          <p:nvPr/>
        </p:nvSpPr>
        <p:spPr>
          <a:xfrm>
            <a:off x="3362632" y="1568182"/>
            <a:ext cx="7991168" cy="127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To expand your knowledge around web programming beyond the limited scope of Lime Bootstrap.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3362632" y="2925034"/>
            <a:ext cx="7991168" cy="127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Every participant should feel comfortable to tackle a somewhat complex web programming case outside of Lime CRM, for example in the form of a public input form.</a:t>
            </a:r>
          </a:p>
        </p:txBody>
      </p:sp>
      <p:sp>
        <p:nvSpPr>
          <p:cNvPr id="9" name="Rektangel 8"/>
          <p:cNvSpPr/>
          <p:nvPr/>
        </p:nvSpPr>
        <p:spPr>
          <a:xfrm>
            <a:off x="3362632" y="4322403"/>
            <a:ext cx="7991168" cy="127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You should have an idea on how to structure a web project, what some of the more modern 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 features are and how to use them. You should also be aware of some of the most common pitfalls when working with Html/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/CSS.</a:t>
            </a:r>
          </a:p>
        </p:txBody>
      </p:sp>
    </p:spTree>
    <p:extLst>
      <p:ext uri="{BB962C8B-B14F-4D97-AF65-F5344CB8AC3E}">
        <p14:creationId xmlns:p14="http://schemas.microsoft.com/office/powerpoint/2010/main" val="293705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2"/>
          <p:cNvSpPr txBox="1">
            <a:spLocks/>
          </p:cNvSpPr>
          <p:nvPr/>
        </p:nvSpPr>
        <p:spPr>
          <a:xfrm>
            <a:off x="4178062" y="1999867"/>
            <a:ext cx="3932237" cy="1069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sv-SE" sz="2000" dirty="0"/>
              <a:t>Test </a:t>
            </a:r>
            <a:r>
              <a:rPr lang="sv-SE" sz="2000" dirty="0" err="1"/>
              <a:t>time</a:t>
            </a:r>
            <a:r>
              <a:rPr lang="sv-SE" sz="2000" dirty="0"/>
              <a:t>!</a:t>
            </a:r>
          </a:p>
        </p:txBody>
      </p:sp>
      <p:sp>
        <p:nvSpPr>
          <p:cNvPr id="6" name="Platshållare för text 3"/>
          <p:cNvSpPr txBox="1">
            <a:spLocks/>
          </p:cNvSpPr>
          <p:nvPr/>
        </p:nvSpPr>
        <p:spPr>
          <a:xfrm>
            <a:off x="4178062" y="2451155"/>
            <a:ext cx="3932237" cy="1026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1600" dirty="0" err="1"/>
              <a:t>Create</a:t>
            </a:r>
            <a:r>
              <a:rPr lang="sv-SE" sz="1600" dirty="0"/>
              <a:t> a </a:t>
            </a:r>
            <a:r>
              <a:rPr lang="sv-SE" sz="1600" dirty="0" err="1"/>
              <a:t>weather</a:t>
            </a:r>
            <a:r>
              <a:rPr lang="sv-SE" sz="1600" dirty="0"/>
              <a:t> </a:t>
            </a:r>
            <a:r>
              <a:rPr lang="sv-SE" sz="1600" dirty="0" err="1"/>
              <a:t>forecast</a:t>
            </a:r>
            <a:r>
              <a:rPr lang="sv-SE" sz="1600" dirty="0"/>
              <a:t> </a:t>
            </a:r>
            <a:r>
              <a:rPr lang="sv-SE" sz="1600" dirty="0" err="1"/>
              <a:t>app</a:t>
            </a:r>
            <a:endParaRPr lang="sv-SE" sz="1600" dirty="0"/>
          </a:p>
        </p:txBody>
      </p:sp>
      <p:sp>
        <p:nvSpPr>
          <p:cNvPr id="2" name="textruta 1"/>
          <p:cNvSpPr txBox="1"/>
          <p:nvPr/>
        </p:nvSpPr>
        <p:spPr>
          <a:xfrm>
            <a:off x="1861074" y="3069842"/>
            <a:ext cx="9111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Pair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up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Clone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the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git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repository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for the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assignment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git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clone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  <a:hlinkClick r:id="rId2"/>
              </a:rPr>
              <a:t>https://github.com/Lundalogik/lca-web-programming-assignments.git</a:t>
            </a:r>
            <a:endParaRPr lang="sv-SE" sz="1600" dirty="0">
              <a:solidFill>
                <a:schemeClr val="tx1">
                  <a:lumMod val="65000"/>
                  <a:lumOff val="35000"/>
                </a:schemeClr>
              </a:solidFill>
              <a:latin typeface="Galano Grotesque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Follow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the </a:t>
            </a:r>
            <a:r>
              <a:rPr lang="sv-S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instructions</a:t>
            </a:r>
            <a:r>
              <a:rPr lang="sv-S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alano Grotesque" panose="00000500000000000000" pitchFamily="50" charset="0"/>
              </a:rPr>
              <a:t> in the README.md</a:t>
            </a:r>
          </a:p>
        </p:txBody>
      </p:sp>
    </p:spTree>
    <p:extLst>
      <p:ext uri="{BB962C8B-B14F-4D97-AF65-F5344CB8AC3E}">
        <p14:creationId xmlns:p14="http://schemas.microsoft.com/office/powerpoint/2010/main" val="3845769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65" y="0"/>
            <a:ext cx="9525712" cy="714428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9493" y="0"/>
            <a:ext cx="12346799" cy="6969967"/>
          </a:xfrm>
          <a:prstGeom prst="rect">
            <a:avLst/>
          </a:prstGeom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827018" y="3074641"/>
            <a:ext cx="3932237" cy="1069975"/>
          </a:xfrm>
        </p:spPr>
        <p:txBody>
          <a:bodyPr/>
          <a:lstStyle/>
          <a:p>
            <a:r>
              <a:rPr lang="sv-SE" dirty="0"/>
              <a:t>Wrap </a:t>
            </a:r>
            <a:r>
              <a:rPr lang="sv-SE" dirty="0" err="1"/>
              <a:t>up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27018" y="4309050"/>
            <a:ext cx="3932237" cy="1026694"/>
          </a:xfrm>
        </p:spPr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learned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?</a:t>
            </a:r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8" y="133270"/>
            <a:ext cx="475919" cy="4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180348" y="2482133"/>
            <a:ext cx="3932237" cy="1069975"/>
          </a:xfrm>
        </p:spPr>
        <p:txBody>
          <a:bodyPr/>
          <a:lstStyle/>
          <a:p>
            <a:r>
              <a:rPr lang="sv-SE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half" idx="2"/>
          </p:nvPr>
        </p:nvSpPr>
        <p:spPr>
          <a:xfrm>
            <a:off x="8180348" y="3716542"/>
            <a:ext cx="3932237" cy="1026694"/>
          </a:xfrm>
        </p:spPr>
        <p:txBody>
          <a:bodyPr/>
          <a:lstStyle/>
          <a:p>
            <a:r>
              <a:rPr lang="sv-SE" dirty="0" err="1"/>
              <a:t>Purpose</a:t>
            </a:r>
            <a:r>
              <a:rPr lang="sv-SE" dirty="0"/>
              <a:t>, </a:t>
            </a:r>
            <a:r>
              <a:rPr lang="sv-SE" dirty="0" err="1"/>
              <a:t>goal</a:t>
            </a:r>
            <a:r>
              <a:rPr lang="sv-SE" dirty="0"/>
              <a:t> and </a:t>
            </a:r>
            <a:r>
              <a:rPr lang="sv-SE" dirty="0" err="1"/>
              <a:t>outcome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day</a:t>
            </a:r>
            <a:r>
              <a:rPr lang="sv-SE" dirty="0"/>
              <a:t> </a:t>
            </a:r>
          </a:p>
          <a:p>
            <a:r>
              <a:rPr lang="sv-SE" b="1" dirty="0" err="1"/>
              <a:t>Content</a:t>
            </a:r>
            <a:endParaRPr lang="sv-SE" b="1" dirty="0"/>
          </a:p>
          <a:p>
            <a:r>
              <a:rPr lang="sv-SE" dirty="0" err="1"/>
              <a:t>Certification</a:t>
            </a:r>
            <a:r>
              <a:rPr lang="sv-SE" dirty="0"/>
              <a:t> test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19" y="2150470"/>
            <a:ext cx="2459344" cy="27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Web </a:t>
            </a:r>
            <a:r>
              <a:rPr lang="sv-SE" dirty="0" err="1"/>
              <a:t>programming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Javascript</a:t>
            </a:r>
            <a:endParaRPr lang="sv-S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/>
          </p:nvPr>
        </p:nvGraphicFramePr>
        <p:xfrm>
          <a:off x="92075" y="92075"/>
          <a:ext cx="3222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4" imgW="322920" imgH="336960" progId="Package">
                  <p:embed/>
                </p:oleObj>
              </mc:Choice>
              <mc:Fallback>
                <p:oleObj name="Packager Shell Object" showAsIcon="1" r:id="rId4" imgW="322920" imgH="336960" progId="Package">
                  <p:embed/>
                  <p:pic>
                    <p:nvPicPr>
                      <p:cNvPr id="5" name="Objek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22263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2" y="185199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706317" y="3040097"/>
            <a:ext cx="3932237" cy="1069975"/>
          </a:xfrm>
        </p:spPr>
        <p:txBody>
          <a:bodyPr/>
          <a:lstStyle/>
          <a:p>
            <a:r>
              <a:rPr lang="sv-SE" dirty="0"/>
              <a:t>HTML(5)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706317" y="4274506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/>
              <a:t>H</a:t>
            </a:r>
            <a:r>
              <a:rPr lang="sv-SE" dirty="0"/>
              <a:t>yper </a:t>
            </a:r>
            <a:r>
              <a:rPr lang="sv-SE" b="1" dirty="0"/>
              <a:t>T</a:t>
            </a:r>
            <a:r>
              <a:rPr lang="sv-SE" dirty="0"/>
              <a:t>ext </a:t>
            </a:r>
            <a:r>
              <a:rPr lang="sv-SE" b="1" dirty="0" err="1"/>
              <a:t>M</a:t>
            </a:r>
            <a:r>
              <a:rPr lang="sv-SE" dirty="0" err="1"/>
              <a:t>arkup</a:t>
            </a:r>
            <a:r>
              <a:rPr lang="sv-SE" dirty="0"/>
              <a:t> </a:t>
            </a:r>
            <a:r>
              <a:rPr lang="sv-SE" b="1" dirty="0" err="1"/>
              <a:t>L</a:t>
            </a:r>
            <a:r>
              <a:rPr lang="sv-SE" dirty="0" err="1"/>
              <a:t>anguage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Hypertext…?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What’s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5?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”Do </a:t>
            </a:r>
            <a:r>
              <a:rPr lang="sv-SE" dirty="0" err="1"/>
              <a:t>we</a:t>
            </a:r>
            <a:r>
              <a:rPr lang="sv-SE" dirty="0"/>
              <a:t> support HTML5”?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417" y="199513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CSS(3)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b="1" dirty="0" err="1"/>
              <a:t>C</a:t>
            </a:r>
            <a:r>
              <a:rPr lang="sv-SE" dirty="0" err="1"/>
              <a:t>ascading</a:t>
            </a:r>
            <a:r>
              <a:rPr lang="sv-SE" dirty="0"/>
              <a:t> </a:t>
            </a:r>
            <a:r>
              <a:rPr lang="sv-SE" b="1" dirty="0"/>
              <a:t>S</a:t>
            </a:r>
            <a:r>
              <a:rPr lang="sv-SE" dirty="0"/>
              <a:t>tyle</a:t>
            </a:r>
            <a:r>
              <a:rPr lang="sv-SE" b="1" dirty="0"/>
              <a:t> </a:t>
            </a:r>
            <a:r>
              <a:rPr lang="sv-SE" b="1" dirty="0" err="1"/>
              <a:t>S</a:t>
            </a:r>
            <a:r>
              <a:rPr lang="sv-SE" dirty="0" err="1"/>
              <a:t>heets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Changes styling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markup</a:t>
            </a:r>
            <a:r>
              <a:rPr lang="sv-SE" dirty="0"/>
              <a:t> </a:t>
            </a:r>
            <a:r>
              <a:rPr lang="sv-SE" dirty="0" err="1"/>
              <a:t>documents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Uses</a:t>
            </a:r>
            <a:r>
              <a:rPr lang="sv-SE" dirty="0"/>
              <a:t> </a:t>
            </a:r>
            <a:r>
              <a:rPr lang="sv-SE" dirty="0" err="1"/>
              <a:t>selectors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Type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21656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5773893" y="1015627"/>
            <a:ext cx="6408910" cy="1069975"/>
          </a:xfrm>
        </p:spPr>
        <p:txBody>
          <a:bodyPr/>
          <a:lstStyle/>
          <a:p>
            <a:r>
              <a:rPr lang="sv-SE" sz="2800" dirty="0" err="1">
                <a:solidFill>
                  <a:srgbClr val="FFFFFF"/>
                </a:solidFill>
              </a:rPr>
              <a:t>Some</a:t>
            </a:r>
            <a:r>
              <a:rPr lang="sv-SE" sz="2800" dirty="0">
                <a:solidFill>
                  <a:srgbClr val="FFFFFF"/>
                </a:solidFill>
              </a:rPr>
              <a:t> </a:t>
            </a:r>
            <a:r>
              <a:rPr lang="sv-SE" sz="2800" dirty="0" err="1">
                <a:solidFill>
                  <a:srgbClr val="FFFFFF"/>
                </a:solidFill>
              </a:rPr>
              <a:t>important</a:t>
            </a:r>
            <a:r>
              <a:rPr lang="sv-SE" sz="2800" dirty="0">
                <a:solidFill>
                  <a:srgbClr val="FFFFFF"/>
                </a:solidFill>
              </a:rPr>
              <a:t> </a:t>
            </a:r>
            <a:r>
              <a:rPr lang="sv-SE" sz="2800" dirty="0" err="1">
                <a:solidFill>
                  <a:srgbClr val="FFFFFF"/>
                </a:solidFill>
              </a:rPr>
              <a:t>technical</a:t>
            </a:r>
            <a:r>
              <a:rPr lang="sv-SE" sz="2800" dirty="0">
                <a:solidFill>
                  <a:srgbClr val="FFFFFF"/>
                </a:solidFill>
              </a:rPr>
              <a:t> terms</a:t>
            </a:r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half" idx="2"/>
          </p:nvPr>
        </p:nvSpPr>
        <p:spPr>
          <a:xfrm>
            <a:off x="478906" y="1572255"/>
            <a:ext cx="3932237" cy="10266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DOM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Document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Object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Model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Tree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structure</a:t>
            </a:r>
            <a:r>
              <a:rPr lang="sv-SE" sz="1400" dirty="0">
                <a:latin typeface="Galano Grotesque" panose="00000500000000000000" pitchFamily="50" charset="0"/>
              </a:rPr>
              <a:t> representation </a:t>
            </a:r>
            <a:r>
              <a:rPr lang="sv-SE" sz="1400" dirty="0" err="1">
                <a:latin typeface="Galano Grotesque" panose="00000500000000000000" pitchFamily="50" charset="0"/>
              </a:rPr>
              <a:t>of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br>
              <a:rPr lang="sv-SE" sz="1400" dirty="0">
                <a:latin typeface="Galano Grotesque" panose="00000500000000000000" pitchFamily="50" charset="0"/>
              </a:rPr>
            </a:br>
            <a:r>
              <a:rPr lang="sv-SE" sz="1400" dirty="0">
                <a:latin typeface="Galano Grotesque" panose="00000500000000000000" pitchFamily="50" charset="0"/>
              </a:rPr>
              <a:t>(</a:t>
            </a:r>
            <a:r>
              <a:rPr lang="sv-SE" sz="1400" dirty="0" err="1">
                <a:latin typeface="Galano Grotesque" panose="00000500000000000000" pitchFamily="50" charset="0"/>
              </a:rPr>
              <a:t>e.g</a:t>
            </a:r>
            <a:r>
              <a:rPr lang="sv-SE" sz="1400" dirty="0">
                <a:latin typeface="Galano Grotesque" panose="00000500000000000000" pitchFamily="50" charset="0"/>
              </a:rPr>
              <a:t>.) HTML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Provides</a:t>
            </a:r>
            <a:r>
              <a:rPr lang="sv-SE" sz="1400" dirty="0">
                <a:latin typeface="Galano Grotesque" panose="00000500000000000000" pitchFamily="50" charset="0"/>
              </a:rPr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 </a:t>
            </a:r>
            <a:r>
              <a:rPr lang="sv-SE" dirty="0" err="1"/>
              <a:t>attribute</a:t>
            </a:r>
            <a:r>
              <a:rPr lang="sv-SE" dirty="0"/>
              <a:t> ”</a:t>
            </a:r>
            <a:r>
              <a:rPr lang="sv-SE" dirty="0" err="1"/>
              <a:t>class</a:t>
            </a:r>
            <a:r>
              <a:rPr lang="sv-SE" dirty="0"/>
              <a:t>”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Selector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Mostly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used</a:t>
            </a:r>
            <a:r>
              <a:rPr lang="sv-SE" sz="1400" dirty="0">
                <a:latin typeface="Galano Grotesque" panose="00000500000000000000" pitchFamily="50" charset="0"/>
              </a:rPr>
              <a:t> for styling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latin typeface="Galano Grotesque" panose="00000500000000000000" pitchFamily="50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HTML </a:t>
            </a:r>
            <a:r>
              <a:rPr lang="sv-SE" dirty="0" err="1"/>
              <a:t>attribute</a:t>
            </a:r>
            <a:r>
              <a:rPr lang="sv-SE" dirty="0"/>
              <a:t> ”id”</a:t>
            </a: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Selector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latin typeface="Galano Grotesque" panose="00000500000000000000" pitchFamily="50" charset="0"/>
              </a:rPr>
              <a:t>Must be </a:t>
            </a:r>
            <a:r>
              <a:rPr lang="sv-SE" sz="1400" dirty="0" err="1">
                <a:latin typeface="Galano Grotesque" panose="00000500000000000000" pitchFamily="50" charset="0"/>
              </a:rPr>
              <a:t>unique</a:t>
            </a:r>
            <a:r>
              <a:rPr lang="sv-SE" sz="1400" dirty="0">
                <a:latin typeface="Galano Grotesque" panose="00000500000000000000" pitchFamily="50" charset="0"/>
              </a:rPr>
              <a:t> </a:t>
            </a:r>
            <a:r>
              <a:rPr lang="sv-SE" sz="1400" dirty="0" err="1">
                <a:latin typeface="Galano Grotesque" panose="00000500000000000000" pitchFamily="50" charset="0"/>
              </a:rPr>
              <a:t>across</a:t>
            </a:r>
            <a:r>
              <a:rPr lang="sv-SE" sz="1400" dirty="0">
                <a:latin typeface="Galano Grotesque" panose="00000500000000000000" pitchFamily="50" charset="0"/>
              </a:rPr>
              <a:t> the </a:t>
            </a:r>
            <a:r>
              <a:rPr lang="sv-SE" sz="1400" dirty="0" err="1">
                <a:latin typeface="Galano Grotesque" panose="00000500000000000000" pitchFamily="50" charset="0"/>
              </a:rPr>
              <a:t>document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latin typeface="Galano Grotesque" panose="00000500000000000000" pitchFamily="50" charset="0"/>
              </a:rPr>
              <a:t>Used</a:t>
            </a:r>
            <a:r>
              <a:rPr lang="sv-SE" sz="1400" dirty="0">
                <a:latin typeface="Galano Grotesque" panose="00000500000000000000" pitchFamily="50" charset="0"/>
              </a:rPr>
              <a:t> for styling and in </a:t>
            </a:r>
            <a:r>
              <a:rPr lang="sv-SE" sz="1400" dirty="0" err="1">
                <a:latin typeface="Galano Grotesque" panose="00000500000000000000" pitchFamily="50" charset="0"/>
              </a:rPr>
              <a:t>Javascript</a:t>
            </a:r>
            <a:endParaRPr lang="sv-SE" sz="1400" dirty="0">
              <a:latin typeface="Galano Grotesque" panose="00000500000000000000" pitchFamily="50" charset="0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latin typeface="Galano Grotesque" panose="00000500000000000000" pitchFamily="50" charset="0"/>
              </a:rPr>
              <a:t>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101009"/>
            <a:ext cx="1649896" cy="164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CSS (</a:t>
            </a:r>
            <a:r>
              <a:rPr lang="sv-SE" dirty="0" err="1"/>
              <a:t>continued</a:t>
            </a:r>
            <a:r>
              <a:rPr lang="sv-SE" dirty="0"/>
              <a:t>)</a:t>
            </a: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Specificity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Type</a:t>
            </a:r>
            <a:endParaRPr lang="sv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Inline</a:t>
            </a:r>
            <a:r>
              <a:rPr lang="sv-SE" dirty="0"/>
              <a:t> (do not </a:t>
            </a:r>
            <a:r>
              <a:rPr lang="sv-SE" dirty="0" err="1"/>
              <a:t>use</a:t>
            </a:r>
            <a:r>
              <a:rPr lang="sv-SE" dirty="0"/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!</a:t>
            </a:r>
            <a:r>
              <a:rPr lang="sv-SE" dirty="0" err="1"/>
              <a:t>important</a:t>
            </a:r>
            <a:r>
              <a:rPr lang="sv-SE" dirty="0"/>
              <a:t> (</a:t>
            </a:r>
            <a:r>
              <a:rPr lang="sv-SE" dirty="0" err="1"/>
              <a:t>avoid</a:t>
            </a:r>
            <a:r>
              <a:rPr lang="sv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4" y="21656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Logo Right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go Left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o logo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ll picture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No logo">
  <a:themeElements>
    <a:clrScheme name="Lime by Lundalogik">
      <a:dk1>
        <a:srgbClr val="191919"/>
      </a:dk1>
      <a:lt1>
        <a:srgbClr val="FFFFFF"/>
      </a:lt1>
      <a:dk2>
        <a:srgbClr val="191919"/>
      </a:dk2>
      <a:lt2>
        <a:srgbClr val="FFFFFF"/>
      </a:lt2>
      <a:accent1>
        <a:srgbClr val="A0D700"/>
      </a:accent1>
      <a:accent2>
        <a:srgbClr val="FF3296"/>
      </a:accent2>
      <a:accent3>
        <a:srgbClr val="00C8AA"/>
      </a:accent3>
      <a:accent4>
        <a:srgbClr val="EF6407"/>
      </a:accent4>
      <a:accent5>
        <a:srgbClr val="00BEFF"/>
      </a:accent5>
      <a:accent6>
        <a:srgbClr val="191919"/>
      </a:accent6>
      <a:hlink>
        <a:srgbClr val="A0D700"/>
      </a:hlink>
      <a:folHlink>
        <a:srgbClr val="A0D700"/>
      </a:folHlink>
    </a:clrScheme>
    <a:fontScheme name="Lime by Lundalogik">
      <a:majorFont>
        <a:latin typeface="Galano Grotesque"/>
        <a:ea typeface=""/>
        <a:cs typeface=""/>
      </a:majorFont>
      <a:minorFont>
        <a:latin typeface="Galano Grotesque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m" id="{87D885CA-B036-4314-8F12-A7084579ED22}" vid="{BF17B33C-FF3A-42C1-B094-EBA8F81F8EC2}"/>
    </a:ext>
  </a:extLst>
</a:theme>
</file>

<file path=ppt/theme/theme6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3334</TotalTime>
  <Words>1016</Words>
  <Application>Microsoft Office PowerPoint</Application>
  <PresentationFormat>Widescreen</PresentationFormat>
  <Paragraphs>231</Paragraphs>
  <Slides>31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Courier New</vt:lpstr>
      <vt:lpstr>Galano Grotesque</vt:lpstr>
      <vt:lpstr>GalanoGrotesque-Regular</vt:lpstr>
      <vt:lpstr>PH 600 Caps</vt:lpstr>
      <vt:lpstr>Logo Right</vt:lpstr>
      <vt:lpstr>Logo Left</vt:lpstr>
      <vt:lpstr>No logo</vt:lpstr>
      <vt:lpstr>All picture</vt:lpstr>
      <vt:lpstr>1_No logo</vt:lpstr>
      <vt:lpstr>Packager Shell Object</vt:lpstr>
      <vt:lpstr>PowerPoint Presentation</vt:lpstr>
      <vt:lpstr>Agenda</vt:lpstr>
      <vt:lpstr>Purpose, goal and outcome of the day</vt:lpstr>
      <vt:lpstr>Agenda</vt:lpstr>
      <vt:lpstr>Web programming</vt:lpstr>
      <vt:lpstr>HTML(5)</vt:lpstr>
      <vt:lpstr>CSS(3)</vt:lpstr>
      <vt:lpstr>Some important technical terms</vt:lpstr>
      <vt:lpstr>CSS (continued)</vt:lpstr>
      <vt:lpstr>Specificity example #1</vt:lpstr>
      <vt:lpstr>Specificity example #2</vt:lpstr>
      <vt:lpstr>Javascript</vt:lpstr>
      <vt:lpstr>Javascript cont. – The jungle </vt:lpstr>
      <vt:lpstr>Ecmascript</vt:lpstr>
      <vt:lpstr>ES6 important features</vt:lpstr>
      <vt:lpstr>String templates</vt:lpstr>
      <vt:lpstr>Fat arrow functions</vt:lpstr>
      <vt:lpstr>Default parameters</vt:lpstr>
      <vt:lpstr>Classes</vt:lpstr>
      <vt:lpstr>Block scoped constructs</vt:lpstr>
      <vt:lpstr>Destructuring</vt:lpstr>
      <vt:lpstr>Promises</vt:lpstr>
      <vt:lpstr>ES6 modules (Import/Export)</vt:lpstr>
      <vt:lpstr>Web application (simplified)</vt:lpstr>
      <vt:lpstr>Web application in reality</vt:lpstr>
      <vt:lpstr>Node JS</vt:lpstr>
      <vt:lpstr>Npm – Node Package Manager</vt:lpstr>
      <vt:lpstr>Working with REST</vt:lpstr>
      <vt:lpstr>Agenda</vt:lpstr>
      <vt:lpstr>PowerPoint Presentation</vt:lpstr>
      <vt:lpstr>Wrap up</vt:lpstr>
    </vt:vector>
  </TitlesOfParts>
  <Company>Lundalogik 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journey started 2,5 years ago.</dc:title>
  <dc:creator>Jennie Isberg</dc:creator>
  <cp:lastModifiedBy>Tommy Lindh</cp:lastModifiedBy>
  <cp:revision>223</cp:revision>
  <dcterms:created xsi:type="dcterms:W3CDTF">2016-05-16T15:01:37Z</dcterms:created>
  <dcterms:modified xsi:type="dcterms:W3CDTF">2018-11-12T18:04:08Z</dcterms:modified>
</cp:coreProperties>
</file>